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b="def" i="def"/>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b="def" i="def"/>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b="def" i="def"/>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b="def" i="def"/>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b="def" i="def"/>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b="def" i="def"/>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16" name="Shape 116"/>
          <p:cNvSpPr/>
          <p:nvPr>
            <p:ph type="sldImg"/>
          </p:nvPr>
        </p:nvSpPr>
        <p:spPr>
          <a:xfrm>
            <a:off x="1143000" y="685800"/>
            <a:ext cx="4572000" cy="3429000"/>
          </a:xfrm>
          <a:prstGeom prst="rect">
            <a:avLst/>
          </a:prstGeom>
        </p:spPr>
        <p:txBody>
          <a:bodyPr/>
          <a:lstStyle/>
          <a:p>
            <a:pPr/>
          </a:p>
        </p:txBody>
      </p:sp>
      <p:sp>
        <p:nvSpPr>
          <p:cNvPr id="117" name="Shape 117"/>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amp; Subtitle">
    <p:spTree>
      <p:nvGrpSpPr>
        <p:cNvPr id="1" name=""/>
        <p:cNvGrpSpPr/>
        <p:nvPr/>
      </p:nvGrpSpPr>
      <p:grpSpPr>
        <a:xfrm>
          <a:off x="0" y="0"/>
          <a:ext cx="0" cy="0"/>
          <a:chOff x="0" y="0"/>
          <a:chExt cx="0" cy="0"/>
        </a:xfrm>
      </p:grpSpPr>
      <p:sp>
        <p:nvSpPr>
          <p:cNvPr id="11" name="Title Text"/>
          <p:cNvSpPr txBox="1"/>
          <p:nvPr>
            <p:ph type="title"/>
          </p:nvPr>
        </p:nvSpPr>
        <p:spPr>
          <a:xfrm>
            <a:off x="1270000" y="1638300"/>
            <a:ext cx="10464800" cy="3302000"/>
          </a:xfrm>
          <a:prstGeom prst="rect">
            <a:avLst/>
          </a:prstGeom>
        </p:spPr>
        <p:txBody>
          <a:bodyPr anchor="b"/>
          <a:lstStyle/>
          <a:p>
            <a:pPr/>
            <a:r>
              <a:t>Title Text</a:t>
            </a:r>
          </a:p>
        </p:txBody>
      </p:sp>
      <p:sp>
        <p:nvSpPr>
          <p:cNvPr id="12" name="Body Level One…"/>
          <p:cNvSpPr txBox="1"/>
          <p:nvPr>
            <p:ph type="body" sz="quarter" idx="1"/>
          </p:nvPr>
        </p:nvSpPr>
        <p:spPr>
          <a:xfrm>
            <a:off x="1270000" y="5041900"/>
            <a:ext cx="10464800" cy="11303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lvl1pPr>
              <a:defRPr>
                <a:latin typeface="Helvetica Neue Thin"/>
                <a:ea typeface="Helvetica Neue Thin"/>
                <a:cs typeface="Helvetica Neue Thin"/>
                <a:sym typeface="Helvetica Neue Thin"/>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Quote">
    <p:spTree>
      <p:nvGrpSpPr>
        <p:cNvPr id="1" name=""/>
        <p:cNvGrpSpPr/>
        <p:nvPr/>
      </p:nvGrpSpPr>
      <p:grpSpPr>
        <a:xfrm>
          <a:off x="0" y="0"/>
          <a:ext cx="0" cy="0"/>
          <a:chOff x="0" y="0"/>
          <a:chExt cx="0" cy="0"/>
        </a:xfrm>
      </p:grpSpPr>
      <p:sp>
        <p:nvSpPr>
          <p:cNvPr id="93" name="–Johnny Appleseed"/>
          <p:cNvSpPr txBox="1"/>
          <p:nvPr>
            <p:ph type="body" sz="quarter" idx="13"/>
          </p:nvPr>
        </p:nvSpPr>
        <p:spPr>
          <a:xfrm>
            <a:off x="1270000" y="6362700"/>
            <a:ext cx="10464800" cy="461366"/>
          </a:xfrm>
          <a:prstGeom prst="rect">
            <a:avLst/>
          </a:prstGeom>
        </p:spPr>
        <p:txBody>
          <a:bodyPr anchor="t">
            <a:spAutoFit/>
          </a:bodyPr>
          <a:lstStyle>
            <a:lvl1pPr marL="0" indent="0" algn="ctr">
              <a:spcBef>
                <a:spcPts val="0"/>
              </a:spcBef>
              <a:buSzTx/>
              <a:buNone/>
              <a:defRPr i="1" sz="2400"/>
            </a:lvl1pPr>
          </a:lstStyle>
          <a:p>
            <a:pPr/>
            <a:r>
              <a:t>–Johnny Appleseed</a:t>
            </a:r>
          </a:p>
        </p:txBody>
      </p:sp>
      <p:sp>
        <p:nvSpPr>
          <p:cNvPr id="94" name="“Type a quote here.”"/>
          <p:cNvSpPr txBox="1"/>
          <p:nvPr>
            <p:ph type="body" sz="quarter" idx="14"/>
          </p:nvPr>
        </p:nvSpPr>
        <p:spPr>
          <a:xfrm>
            <a:off x="1270000" y="4267111"/>
            <a:ext cx="10464800" cy="609778"/>
          </a:xfrm>
          <a:prstGeom prst="rect">
            <a:avLst/>
          </a:prstGeom>
        </p:spPr>
        <p:txBody>
          <a:bodyPr>
            <a:spAutoFit/>
          </a:bodyPr>
          <a:lstStyle>
            <a:lvl1pPr marL="0" indent="0" algn="ctr">
              <a:spcBef>
                <a:spcPts val="0"/>
              </a:spcBef>
              <a:buSzTx/>
              <a:buNone/>
              <a:defRPr sz="3400">
                <a:latin typeface="+mn-lt"/>
                <a:ea typeface="+mn-ea"/>
                <a:cs typeface="+mn-cs"/>
                <a:sym typeface="Helvetica Neue Medium"/>
              </a:defRPr>
            </a:lvl1pPr>
          </a:lstStyle>
          <a:p>
            <a:pPr/>
            <a:r>
              <a:t>“Type a quote here.” </a:t>
            </a:r>
          </a:p>
        </p:txBody>
      </p:sp>
      <p:sp>
        <p:nvSpPr>
          <p:cNvPr id="9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p:spTree>
      <p:nvGrpSpPr>
        <p:cNvPr id="1" name=""/>
        <p:cNvGrpSpPr/>
        <p:nvPr/>
      </p:nvGrpSpPr>
      <p:grpSpPr>
        <a:xfrm>
          <a:off x="0" y="0"/>
          <a:ext cx="0" cy="0"/>
          <a:chOff x="0" y="0"/>
          <a:chExt cx="0" cy="0"/>
        </a:xfrm>
      </p:grpSpPr>
      <p:sp>
        <p:nvSpPr>
          <p:cNvPr id="102" name="Image"/>
          <p:cNvSpPr/>
          <p:nvPr>
            <p:ph type="pic" idx="13"/>
          </p:nvPr>
        </p:nvSpPr>
        <p:spPr>
          <a:xfrm>
            <a:off x="-949853" y="0"/>
            <a:ext cx="14904506" cy="9944100"/>
          </a:xfrm>
          <a:prstGeom prst="rect">
            <a:avLst/>
          </a:prstGeom>
        </p:spPr>
        <p:txBody>
          <a:bodyPr lIns="91439" tIns="45719" rIns="91439" bIns="45719" anchor="t">
            <a:noAutofit/>
          </a:bodyPr>
          <a:lstStyle/>
          <a:p>
            <a:pPr/>
          </a:p>
        </p:txBody>
      </p:sp>
      <p:sp>
        <p:nvSpPr>
          <p:cNvPr id="10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11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Horizontal">
    <p:spTree>
      <p:nvGrpSpPr>
        <p:cNvPr id="1" name=""/>
        <p:cNvGrpSpPr/>
        <p:nvPr/>
      </p:nvGrpSpPr>
      <p:grpSpPr>
        <a:xfrm>
          <a:off x="0" y="0"/>
          <a:ext cx="0" cy="0"/>
          <a:chOff x="0" y="0"/>
          <a:chExt cx="0" cy="0"/>
        </a:xfrm>
      </p:grpSpPr>
      <p:sp>
        <p:nvSpPr>
          <p:cNvPr id="20" name="Image"/>
          <p:cNvSpPr/>
          <p:nvPr>
            <p:ph type="pic" idx="13"/>
          </p:nvPr>
        </p:nvSpPr>
        <p:spPr>
          <a:xfrm>
            <a:off x="1622088" y="289099"/>
            <a:ext cx="9753603" cy="6505789"/>
          </a:xfrm>
          <a:prstGeom prst="rect">
            <a:avLst/>
          </a:prstGeom>
        </p:spPr>
        <p:txBody>
          <a:bodyPr lIns="91439" tIns="45719" rIns="91439" bIns="45719" anchor="t">
            <a:noAutofit/>
          </a:bodyPr>
          <a:lstStyle/>
          <a:p>
            <a:pPr/>
          </a:p>
        </p:txBody>
      </p:sp>
      <p:sp>
        <p:nvSpPr>
          <p:cNvPr id="21" name="Title Text"/>
          <p:cNvSpPr txBox="1"/>
          <p:nvPr>
            <p:ph type="title"/>
          </p:nvPr>
        </p:nvSpPr>
        <p:spPr>
          <a:xfrm>
            <a:off x="1270000" y="6718300"/>
            <a:ext cx="10464800" cy="1422400"/>
          </a:xfrm>
          <a:prstGeom prst="rect">
            <a:avLst/>
          </a:prstGeom>
        </p:spPr>
        <p:txBody>
          <a:bodyPr anchor="b"/>
          <a:lstStyle/>
          <a:p>
            <a:pPr/>
            <a:r>
              <a:t>Title Text</a:t>
            </a:r>
          </a:p>
        </p:txBody>
      </p:sp>
      <p:sp>
        <p:nvSpPr>
          <p:cNvPr id="22" name="Body Level One…"/>
          <p:cNvSpPr txBox="1"/>
          <p:nvPr>
            <p:ph type="body" sz="quarter" idx="1"/>
          </p:nvPr>
        </p:nvSpPr>
        <p:spPr>
          <a:xfrm>
            <a:off x="1270000" y="8153400"/>
            <a:ext cx="10464800" cy="11303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pPr/>
            <a:r>
              <a:t>Body Level One</a:t>
            </a:r>
          </a:p>
          <a:p>
            <a:pPr lvl="1"/>
            <a:r>
              <a:t>Body Level Two</a:t>
            </a:r>
          </a:p>
          <a:p>
            <a:pPr lvl="2"/>
            <a:r>
              <a:t>Body Level Three</a:t>
            </a:r>
          </a:p>
          <a:p>
            <a:pPr lvl="3"/>
            <a:r>
              <a:t>Body Level Four</a:t>
            </a:r>
          </a:p>
          <a:p>
            <a:pPr lvl="4"/>
            <a:r>
              <a:t>Body Level Five</a:t>
            </a:r>
          </a:p>
        </p:txBody>
      </p:sp>
      <p:sp>
        <p:nvSpPr>
          <p:cNvPr id="2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 Centre">
    <p:spTree>
      <p:nvGrpSpPr>
        <p:cNvPr id="1" name=""/>
        <p:cNvGrpSpPr/>
        <p:nvPr/>
      </p:nvGrpSpPr>
      <p:grpSpPr>
        <a:xfrm>
          <a:off x="0" y="0"/>
          <a:ext cx="0" cy="0"/>
          <a:chOff x="0" y="0"/>
          <a:chExt cx="0" cy="0"/>
        </a:xfrm>
      </p:grpSpPr>
      <p:sp>
        <p:nvSpPr>
          <p:cNvPr id="30" name="Title Text"/>
          <p:cNvSpPr txBox="1"/>
          <p:nvPr>
            <p:ph type="title"/>
          </p:nvPr>
        </p:nvSpPr>
        <p:spPr>
          <a:xfrm>
            <a:off x="1270000" y="3225800"/>
            <a:ext cx="10464800" cy="3302000"/>
          </a:xfrm>
          <a:prstGeom prst="rect">
            <a:avLst/>
          </a:prstGeom>
        </p:spPr>
        <p:txBody>
          <a:bodyPr/>
          <a:lstStyle/>
          <a:p>
            <a:pPr/>
            <a:r>
              <a:t>Title Text</a:t>
            </a:r>
          </a:p>
        </p:txBody>
      </p:sp>
      <p:sp>
        <p:nvSpPr>
          <p:cNvPr id="3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Vertical">
    <p:spTree>
      <p:nvGrpSpPr>
        <p:cNvPr id="1" name=""/>
        <p:cNvGrpSpPr/>
        <p:nvPr/>
      </p:nvGrpSpPr>
      <p:grpSpPr>
        <a:xfrm>
          <a:off x="0" y="0"/>
          <a:ext cx="0" cy="0"/>
          <a:chOff x="0" y="0"/>
          <a:chExt cx="0" cy="0"/>
        </a:xfrm>
      </p:grpSpPr>
      <p:sp>
        <p:nvSpPr>
          <p:cNvPr id="38" name="Image"/>
          <p:cNvSpPr/>
          <p:nvPr>
            <p:ph type="pic" idx="13"/>
          </p:nvPr>
        </p:nvSpPr>
        <p:spPr>
          <a:xfrm>
            <a:off x="2263775" y="613833"/>
            <a:ext cx="12401550" cy="8267701"/>
          </a:xfrm>
          <a:prstGeom prst="rect">
            <a:avLst/>
          </a:prstGeom>
        </p:spPr>
        <p:txBody>
          <a:bodyPr lIns="91439" tIns="45719" rIns="91439" bIns="45719" anchor="t">
            <a:noAutofit/>
          </a:bodyPr>
          <a:lstStyle/>
          <a:p>
            <a:pPr/>
          </a:p>
        </p:txBody>
      </p:sp>
      <p:sp>
        <p:nvSpPr>
          <p:cNvPr id="39" name="Title Text"/>
          <p:cNvSpPr txBox="1"/>
          <p:nvPr>
            <p:ph type="title"/>
          </p:nvPr>
        </p:nvSpPr>
        <p:spPr>
          <a:xfrm>
            <a:off x="952500" y="635000"/>
            <a:ext cx="5334000" cy="3987800"/>
          </a:xfrm>
          <a:prstGeom prst="rect">
            <a:avLst/>
          </a:prstGeom>
        </p:spPr>
        <p:txBody>
          <a:bodyPr anchor="b"/>
          <a:lstStyle>
            <a:lvl1pPr>
              <a:defRPr sz="6000"/>
            </a:lvl1pPr>
          </a:lstStyle>
          <a:p>
            <a:pPr/>
            <a:r>
              <a:t>Title Text</a:t>
            </a:r>
          </a:p>
        </p:txBody>
      </p:sp>
      <p:sp>
        <p:nvSpPr>
          <p:cNvPr id="40" name="Body Level One…"/>
          <p:cNvSpPr txBox="1"/>
          <p:nvPr>
            <p:ph type="body" sz="quarter" idx="1"/>
          </p:nvPr>
        </p:nvSpPr>
        <p:spPr>
          <a:xfrm>
            <a:off x="952500" y="4724400"/>
            <a:ext cx="5334000" cy="41148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pPr/>
            <a:r>
              <a:t>Body Level One</a:t>
            </a:r>
          </a:p>
          <a:p>
            <a:pPr lvl="1"/>
            <a:r>
              <a:t>Body Level Two</a:t>
            </a:r>
          </a:p>
          <a:p>
            <a:pPr lvl="2"/>
            <a:r>
              <a:t>Body Level Three</a:t>
            </a:r>
          </a:p>
          <a:p>
            <a:pPr lvl="3"/>
            <a:r>
              <a:t>Body Level Four</a:t>
            </a:r>
          </a:p>
          <a:p>
            <a:pPr lvl="4"/>
            <a:r>
              <a:t>Body Level Five</a:t>
            </a:r>
          </a:p>
        </p:txBody>
      </p:sp>
      <p:sp>
        <p:nvSpPr>
          <p:cNvPr id="4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 Top">
    <p:spTree>
      <p:nvGrpSpPr>
        <p:cNvPr id="1" name=""/>
        <p:cNvGrpSpPr/>
        <p:nvPr/>
      </p:nvGrpSpPr>
      <p:grpSpPr>
        <a:xfrm>
          <a:off x="0" y="0"/>
          <a:ext cx="0" cy="0"/>
          <a:chOff x="0" y="0"/>
          <a:chExt cx="0" cy="0"/>
        </a:xfrm>
      </p:grpSpPr>
      <p:sp>
        <p:nvSpPr>
          <p:cNvPr id="48" name="Title Text"/>
          <p:cNvSpPr txBox="1"/>
          <p:nvPr>
            <p:ph type="title"/>
          </p:nvPr>
        </p:nvSpPr>
        <p:spPr>
          <a:prstGeom prst="rect">
            <a:avLst/>
          </a:prstGeom>
        </p:spPr>
        <p:txBody>
          <a:bodyPr/>
          <a:lstStyle/>
          <a:p>
            <a:pPr/>
            <a:r>
              <a:t>Title Text</a:t>
            </a:r>
          </a:p>
        </p:txBody>
      </p:sp>
      <p:sp>
        <p:nvSpPr>
          <p:cNvPr id="4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Bullets">
    <p:spTree>
      <p:nvGrpSpPr>
        <p:cNvPr id="1" name=""/>
        <p:cNvGrpSpPr/>
        <p:nvPr/>
      </p:nvGrpSpPr>
      <p:grpSpPr>
        <a:xfrm>
          <a:off x="0" y="0"/>
          <a:ext cx="0" cy="0"/>
          <a:chOff x="0" y="0"/>
          <a:chExt cx="0" cy="0"/>
        </a:xfrm>
      </p:grpSpPr>
      <p:sp>
        <p:nvSpPr>
          <p:cNvPr id="56" name="Title Text"/>
          <p:cNvSpPr txBox="1"/>
          <p:nvPr>
            <p:ph type="title"/>
          </p:nvPr>
        </p:nvSpPr>
        <p:spPr>
          <a:prstGeom prst="rect">
            <a:avLst/>
          </a:prstGeom>
        </p:spPr>
        <p:txBody>
          <a:bodyPr/>
          <a:lstStyle/>
          <a:p>
            <a:pPr/>
            <a:r>
              <a:t>Title Text</a:t>
            </a:r>
          </a:p>
        </p:txBody>
      </p:sp>
      <p:sp>
        <p:nvSpPr>
          <p:cNvPr id="57"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5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Bullets &amp; Photo">
    <p:spTree>
      <p:nvGrpSpPr>
        <p:cNvPr id="1" name=""/>
        <p:cNvGrpSpPr/>
        <p:nvPr/>
      </p:nvGrpSpPr>
      <p:grpSpPr>
        <a:xfrm>
          <a:off x="0" y="0"/>
          <a:ext cx="0" cy="0"/>
          <a:chOff x="0" y="0"/>
          <a:chExt cx="0" cy="0"/>
        </a:xfrm>
      </p:grpSpPr>
      <p:sp>
        <p:nvSpPr>
          <p:cNvPr id="65" name="Image"/>
          <p:cNvSpPr/>
          <p:nvPr>
            <p:ph type="pic" idx="13"/>
          </p:nvPr>
        </p:nvSpPr>
        <p:spPr>
          <a:xfrm>
            <a:off x="4086225" y="2586566"/>
            <a:ext cx="9429750" cy="6286501"/>
          </a:xfrm>
          <a:prstGeom prst="rect">
            <a:avLst/>
          </a:prstGeom>
        </p:spPr>
        <p:txBody>
          <a:bodyPr lIns="91439" tIns="45719" rIns="91439" bIns="45719" anchor="t">
            <a:noAutofit/>
          </a:bodyPr>
          <a:lstStyle/>
          <a:p>
            <a:pPr/>
          </a:p>
        </p:txBody>
      </p:sp>
      <p:sp>
        <p:nvSpPr>
          <p:cNvPr id="66" name="Title Text"/>
          <p:cNvSpPr txBox="1"/>
          <p:nvPr>
            <p:ph type="title"/>
          </p:nvPr>
        </p:nvSpPr>
        <p:spPr>
          <a:prstGeom prst="rect">
            <a:avLst/>
          </a:prstGeom>
        </p:spPr>
        <p:txBody>
          <a:bodyPr/>
          <a:lstStyle/>
          <a:p>
            <a:pPr/>
            <a:r>
              <a:t>Title Text</a:t>
            </a:r>
          </a:p>
        </p:txBody>
      </p:sp>
      <p:sp>
        <p:nvSpPr>
          <p:cNvPr id="67" name="Body Level One…"/>
          <p:cNvSpPr txBox="1"/>
          <p:nvPr>
            <p:ph type="body" sz="half" idx="1"/>
          </p:nvPr>
        </p:nvSpPr>
        <p:spPr>
          <a:xfrm>
            <a:off x="952500" y="2590800"/>
            <a:ext cx="5334000" cy="6286500"/>
          </a:xfrm>
          <a:prstGeom prst="rect">
            <a:avLst/>
          </a:prstGeom>
        </p:spPr>
        <p:txBody>
          <a:bodyPr/>
          <a:lstStyle>
            <a:lvl1pPr marL="342900" indent="-342900">
              <a:spcBef>
                <a:spcPts val="3200"/>
              </a:spcBef>
              <a:defRPr sz="2800"/>
            </a:lvl1pPr>
            <a:lvl2pPr marL="685800" indent="-342900">
              <a:spcBef>
                <a:spcPts val="3200"/>
              </a:spcBef>
              <a:defRPr sz="2800"/>
            </a:lvl2pPr>
            <a:lvl3pPr marL="1028700" indent="-342900">
              <a:spcBef>
                <a:spcPts val="3200"/>
              </a:spcBef>
              <a:defRPr sz="2800"/>
            </a:lvl3pPr>
            <a:lvl4pPr marL="1371600" indent="-342900">
              <a:spcBef>
                <a:spcPts val="3200"/>
              </a:spcBef>
              <a:defRPr sz="2800"/>
            </a:lvl4pPr>
            <a:lvl5pPr marL="1714500" indent="-342900">
              <a:spcBef>
                <a:spcPts val="3200"/>
              </a:spcBef>
              <a:defRPr sz="2800"/>
            </a:lvl5pPr>
          </a:lstStyle>
          <a:p>
            <a:pPr/>
            <a:r>
              <a:t>Body Level One</a:t>
            </a:r>
          </a:p>
          <a:p>
            <a:pPr lvl="1"/>
            <a:r>
              <a:t>Body Level Two</a:t>
            </a:r>
          </a:p>
          <a:p>
            <a:pPr lvl="2"/>
            <a:r>
              <a:t>Body Level Three</a:t>
            </a:r>
          </a:p>
          <a:p>
            <a:pPr lvl="3"/>
            <a:r>
              <a:t>Body Level Four</a:t>
            </a:r>
          </a:p>
          <a:p>
            <a:pPr lvl="4"/>
            <a:r>
              <a:t>Body Level Five</a:t>
            </a:r>
          </a:p>
        </p:txBody>
      </p:sp>
      <p:sp>
        <p:nvSpPr>
          <p:cNvPr id="68" name="Slide Number"/>
          <p:cNvSpPr txBox="1"/>
          <p:nvPr>
            <p:ph type="sldNum" sz="quarter" idx="2"/>
          </p:nvPr>
        </p:nvSpPr>
        <p:spPr>
          <a:xfrm>
            <a:off x="6328884" y="9296400"/>
            <a:ext cx="340259" cy="342900"/>
          </a:xfrm>
          <a:prstGeom prst="rect">
            <a:avLst/>
          </a:prstGeom>
        </p:spPr>
        <p:txBody>
          <a:bodyPr/>
          <a:lstStyle>
            <a:lvl1pPr>
              <a:defRPr>
                <a:latin typeface="Helvetica Light"/>
                <a:ea typeface="Helvetica Light"/>
                <a:cs typeface="Helvetica Light"/>
                <a:sym typeface="Helvetica Light"/>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ullets">
    <p:spTree>
      <p:nvGrpSpPr>
        <p:cNvPr id="1" name=""/>
        <p:cNvGrpSpPr/>
        <p:nvPr/>
      </p:nvGrpSpPr>
      <p:grpSpPr>
        <a:xfrm>
          <a:off x="0" y="0"/>
          <a:ext cx="0" cy="0"/>
          <a:chOff x="0" y="0"/>
          <a:chExt cx="0" cy="0"/>
        </a:xfrm>
      </p:grpSpPr>
      <p:sp>
        <p:nvSpPr>
          <p:cNvPr id="75" name="Body Level One…"/>
          <p:cNvSpPr txBox="1"/>
          <p:nvPr>
            <p:ph type="body" idx="1"/>
          </p:nvPr>
        </p:nvSpPr>
        <p:spPr>
          <a:xfrm>
            <a:off x="952500" y="1270000"/>
            <a:ext cx="11099800" cy="7213600"/>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7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3 Up">
    <p:spTree>
      <p:nvGrpSpPr>
        <p:cNvPr id="1" name=""/>
        <p:cNvGrpSpPr/>
        <p:nvPr/>
      </p:nvGrpSpPr>
      <p:grpSpPr>
        <a:xfrm>
          <a:off x="0" y="0"/>
          <a:ext cx="0" cy="0"/>
          <a:chOff x="0" y="0"/>
          <a:chExt cx="0" cy="0"/>
        </a:xfrm>
      </p:grpSpPr>
      <p:sp>
        <p:nvSpPr>
          <p:cNvPr id="83" name="Image"/>
          <p:cNvSpPr/>
          <p:nvPr>
            <p:ph type="pic" sz="quarter" idx="13"/>
          </p:nvPr>
        </p:nvSpPr>
        <p:spPr>
          <a:xfrm>
            <a:off x="6680200" y="5029200"/>
            <a:ext cx="6054748" cy="4038600"/>
          </a:xfrm>
          <a:prstGeom prst="rect">
            <a:avLst/>
          </a:prstGeom>
        </p:spPr>
        <p:txBody>
          <a:bodyPr lIns="91439" tIns="45719" rIns="91439" bIns="45719" anchor="t">
            <a:noAutofit/>
          </a:bodyPr>
          <a:lstStyle/>
          <a:p>
            <a:pPr/>
          </a:p>
        </p:txBody>
      </p:sp>
      <p:sp>
        <p:nvSpPr>
          <p:cNvPr id="84" name="Image"/>
          <p:cNvSpPr/>
          <p:nvPr>
            <p:ph type="pic" sz="quarter" idx="14"/>
          </p:nvPr>
        </p:nvSpPr>
        <p:spPr>
          <a:xfrm>
            <a:off x="6502400" y="889000"/>
            <a:ext cx="5867400" cy="3911601"/>
          </a:xfrm>
          <a:prstGeom prst="rect">
            <a:avLst/>
          </a:prstGeom>
        </p:spPr>
        <p:txBody>
          <a:bodyPr lIns="91439" tIns="45719" rIns="91439" bIns="45719" anchor="t">
            <a:noAutofit/>
          </a:bodyPr>
          <a:lstStyle/>
          <a:p>
            <a:pPr/>
          </a:p>
        </p:txBody>
      </p:sp>
      <p:sp>
        <p:nvSpPr>
          <p:cNvPr id="85" name="Image"/>
          <p:cNvSpPr/>
          <p:nvPr>
            <p:ph type="pic" idx="15"/>
          </p:nvPr>
        </p:nvSpPr>
        <p:spPr>
          <a:xfrm>
            <a:off x="-2374900" y="889000"/>
            <a:ext cx="11982450" cy="7988300"/>
          </a:xfrm>
          <a:prstGeom prst="rect">
            <a:avLst/>
          </a:prstGeom>
        </p:spPr>
        <p:txBody>
          <a:bodyPr lIns="91439" tIns="45719" rIns="91439" bIns="45719" anchor="t">
            <a:noAutofit/>
          </a:bodyPr>
          <a:lstStyle/>
          <a:p>
            <a:pPr/>
          </a:p>
        </p:txBody>
      </p:sp>
      <p:sp>
        <p:nvSpPr>
          <p:cNvPr id="8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le Text"/>
          <p:cNvSpPr txBox="1"/>
          <p:nvPr>
            <p:ph type="title"/>
          </p:nvPr>
        </p:nvSpPr>
        <p:spPr>
          <a:xfrm>
            <a:off x="952500" y="254000"/>
            <a:ext cx="11099800" cy="21590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Title Text</a:t>
            </a:r>
          </a:p>
        </p:txBody>
      </p:sp>
      <p:sp>
        <p:nvSpPr>
          <p:cNvPr id="3" name="Body Level One…"/>
          <p:cNvSpPr txBox="1"/>
          <p:nvPr>
            <p:ph type="body" idx="1"/>
          </p:nvPr>
        </p:nvSpPr>
        <p:spPr>
          <a:xfrm>
            <a:off x="952500" y="2590800"/>
            <a:ext cx="11099800" cy="62865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6328884" y="9296400"/>
            <a:ext cx="340259" cy="324308"/>
          </a:xfrm>
          <a:prstGeom prst="rect">
            <a:avLst/>
          </a:prstGeom>
          <a:ln w="12700">
            <a:miter lim="400000"/>
          </a:ln>
        </p:spPr>
        <p:txBody>
          <a:bodyPr wrap="none" lIns="50800" tIns="50800" rIns="50800" bIns="50800">
            <a:spAutoFit/>
          </a:bodyPr>
          <a:lstStyle>
            <a:lvl1pPr>
              <a:defRPr b="0" sz="1600">
                <a:latin typeface="Helvetica Neue Light"/>
                <a:ea typeface="Helvetica Neue Light"/>
                <a:cs typeface="Helvetica Neue Light"/>
                <a:sym typeface="Helvetica Neue Light"/>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ransition xmlns:p14="http://schemas.microsoft.com/office/powerpoint/2010/main" spd="med" advClick="1"/>
  <p:txStyles>
    <p:titleStyle>
      <a:lvl1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mn-lt"/>
          <a:ea typeface="+mn-ea"/>
          <a:cs typeface="+mn-cs"/>
          <a:sym typeface="Helvetica Neue Medium"/>
        </a:defRPr>
      </a:lvl1pPr>
      <a:lvl2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mn-lt"/>
          <a:ea typeface="+mn-ea"/>
          <a:cs typeface="+mn-cs"/>
          <a:sym typeface="Helvetica Neue Medium"/>
        </a:defRPr>
      </a:lvl2pPr>
      <a:lvl3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mn-lt"/>
          <a:ea typeface="+mn-ea"/>
          <a:cs typeface="+mn-cs"/>
          <a:sym typeface="Helvetica Neue Medium"/>
        </a:defRPr>
      </a:lvl3pPr>
      <a:lvl4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mn-lt"/>
          <a:ea typeface="+mn-ea"/>
          <a:cs typeface="+mn-cs"/>
          <a:sym typeface="Helvetica Neue Medium"/>
        </a:defRPr>
      </a:lvl4pPr>
      <a:lvl5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mn-lt"/>
          <a:ea typeface="+mn-ea"/>
          <a:cs typeface="+mn-cs"/>
          <a:sym typeface="Helvetica Neue Medium"/>
        </a:defRPr>
      </a:lvl5pPr>
      <a:lvl6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mn-lt"/>
          <a:ea typeface="+mn-ea"/>
          <a:cs typeface="+mn-cs"/>
          <a:sym typeface="Helvetica Neue Medium"/>
        </a:defRPr>
      </a:lvl6pPr>
      <a:lvl7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mn-lt"/>
          <a:ea typeface="+mn-ea"/>
          <a:cs typeface="+mn-cs"/>
          <a:sym typeface="Helvetica Neue Medium"/>
        </a:defRPr>
      </a:lvl7pPr>
      <a:lvl8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mn-lt"/>
          <a:ea typeface="+mn-ea"/>
          <a:cs typeface="+mn-cs"/>
          <a:sym typeface="Helvetica Neue Medium"/>
        </a:defRPr>
      </a:lvl8pPr>
      <a:lvl9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mn-lt"/>
          <a:ea typeface="+mn-ea"/>
          <a:cs typeface="+mn-cs"/>
          <a:sym typeface="Helvetica Neue Medium"/>
        </a:defRPr>
      </a:lvl9pPr>
    </p:titleStyle>
    <p:bodyStyle>
      <a:lvl1pPr marL="4445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Helvetica Neue"/>
          <a:ea typeface="Helvetica Neue"/>
          <a:cs typeface="Helvetica Neue"/>
          <a:sym typeface="Helvetica Neue"/>
        </a:defRPr>
      </a:lvl1pPr>
      <a:lvl2pPr marL="8890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Helvetica Neue"/>
          <a:ea typeface="Helvetica Neue"/>
          <a:cs typeface="Helvetica Neue"/>
          <a:sym typeface="Helvetica Neue"/>
        </a:defRPr>
      </a:lvl2pPr>
      <a:lvl3pPr marL="13335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Helvetica Neue"/>
          <a:ea typeface="Helvetica Neue"/>
          <a:cs typeface="Helvetica Neue"/>
          <a:sym typeface="Helvetica Neue"/>
        </a:defRPr>
      </a:lvl3pPr>
      <a:lvl4pPr marL="17780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Helvetica Neue"/>
          <a:ea typeface="Helvetica Neue"/>
          <a:cs typeface="Helvetica Neue"/>
          <a:sym typeface="Helvetica Neue"/>
        </a:defRPr>
      </a:lvl4pPr>
      <a:lvl5pPr marL="22225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Helvetica Neue"/>
          <a:ea typeface="Helvetica Neue"/>
          <a:cs typeface="Helvetica Neue"/>
          <a:sym typeface="Helvetica Neue"/>
        </a:defRPr>
      </a:lvl5pPr>
      <a:lvl6pPr marL="26670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Helvetica Neue"/>
          <a:ea typeface="Helvetica Neue"/>
          <a:cs typeface="Helvetica Neue"/>
          <a:sym typeface="Helvetica Neue"/>
        </a:defRPr>
      </a:lvl6pPr>
      <a:lvl7pPr marL="31115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Helvetica Neue"/>
          <a:ea typeface="Helvetica Neue"/>
          <a:cs typeface="Helvetica Neue"/>
          <a:sym typeface="Helvetica Neue"/>
        </a:defRPr>
      </a:lvl7pPr>
      <a:lvl8pPr marL="35560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Helvetica Neue"/>
          <a:ea typeface="Helvetica Neue"/>
          <a:cs typeface="Helvetica Neue"/>
          <a:sym typeface="Helvetica Neue"/>
        </a:defRPr>
      </a:lvl8pPr>
      <a:lvl9pPr marL="40005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Helvetica Neue"/>
          <a:ea typeface="Helvetica Neue"/>
          <a:cs typeface="Helvetica Neue"/>
          <a:sym typeface="Helvetica Neue"/>
        </a:defRPr>
      </a:lvl9pPr>
    </p:bodyStyle>
    <p:otherStyle>
      <a:lvl1pPr marL="0" marR="0" indent="0" algn="ctr" defTabSz="58420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1pPr>
      <a:lvl2pPr marL="0" marR="0" indent="228600" algn="ctr" defTabSz="58420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2pPr>
      <a:lvl3pPr marL="0" marR="0" indent="457200" algn="ctr" defTabSz="58420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3pPr>
      <a:lvl4pPr marL="0" marR="0" indent="685800" algn="ctr" defTabSz="58420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4pPr>
      <a:lvl5pPr marL="0" marR="0" indent="914400" algn="ctr" defTabSz="58420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5pPr>
      <a:lvl6pPr marL="0" marR="0" indent="1143000" algn="ctr" defTabSz="58420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6pPr>
      <a:lvl7pPr marL="0" marR="0" indent="1371600" algn="ctr" defTabSz="58420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7pPr>
      <a:lvl8pPr marL="0" marR="0" indent="1600200" algn="ctr" defTabSz="58420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8pPr>
      <a:lvl9pPr marL="0" marR="0" indent="1828800" algn="ctr" defTabSz="58420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9" name="Objektīvās izmeklēšanas princips Latvijā"/>
          <p:cNvSpPr txBox="1"/>
          <p:nvPr>
            <p:ph type="ctrTitle"/>
          </p:nvPr>
        </p:nvSpPr>
        <p:spPr>
          <a:prstGeom prst="rect">
            <a:avLst/>
          </a:prstGeom>
        </p:spPr>
        <p:txBody>
          <a:bodyPr/>
          <a:lstStyle/>
          <a:p>
            <a:pPr algn="l" defTabSz="457200">
              <a:defRPr sz="4500">
                <a:latin typeface="Helvetica"/>
                <a:ea typeface="Helvetica"/>
                <a:cs typeface="Helvetica"/>
                <a:sym typeface="Helvetica"/>
              </a:defRPr>
            </a:pPr>
            <a:r>
              <a:t>Objektīvās izmeklēšanas princips Latvijā</a:t>
            </a:r>
          </a:p>
          <a:p>
            <a:pPr algn="l" defTabSz="457200">
              <a:defRPr sz="2300">
                <a:solidFill>
                  <a:srgbClr val="12C00E"/>
                </a:solidFill>
                <a:latin typeface="Helvetica"/>
                <a:ea typeface="Helvetica"/>
                <a:cs typeface="Helvetica"/>
                <a:sym typeface="Helvetica"/>
              </a:defRPr>
            </a:pPr>
          </a:p>
          <a:p>
            <a:pPr algn="l" defTabSz="457200">
              <a:defRPr sz="2300">
                <a:solidFill>
                  <a:srgbClr val="12C00E"/>
                </a:solidFill>
                <a:latin typeface="Helvetica"/>
                <a:ea typeface="Helvetica"/>
                <a:cs typeface="Helvetica"/>
                <a:sym typeface="Helvetica"/>
              </a:defRPr>
            </a:pPr>
          </a:p>
          <a:p>
            <a:pPr algn="l" defTabSz="457200">
              <a:defRPr sz="2300">
                <a:solidFill>
                  <a:srgbClr val="12C00E"/>
                </a:solidFill>
                <a:latin typeface="Helvetica"/>
                <a:ea typeface="Helvetica"/>
                <a:cs typeface="Helvetica"/>
                <a:sym typeface="Helvetica"/>
              </a:defRPr>
            </a:pPr>
          </a:p>
        </p:txBody>
      </p:sp>
      <p:sp>
        <p:nvSpPr>
          <p:cNvPr id="120" name="Anita Kovaļevska"/>
          <p:cNvSpPr txBox="1"/>
          <p:nvPr>
            <p:ph type="subTitle" sz="quarter" idx="1"/>
          </p:nvPr>
        </p:nvSpPr>
        <p:spPr>
          <a:prstGeom prst="rect">
            <a:avLst/>
          </a:prstGeom>
        </p:spPr>
        <p:txBody>
          <a:bodyPr/>
          <a:lstStyle>
            <a:lvl1pPr algn="l" defTabSz="457200">
              <a:defRPr sz="3200">
                <a:latin typeface="Helvetica"/>
                <a:ea typeface="Helvetica"/>
                <a:cs typeface="Helvetica"/>
                <a:sym typeface="Helvetica"/>
              </a:defRPr>
            </a:lvl1pPr>
          </a:lstStyle>
          <a:p>
            <a:pPr/>
            <a:r>
              <a:t>Anita Kovaļevska</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6" name="Vai arī Latvijā administratīvajām tiesām ir šādas tiesības un pienākumi?"/>
          <p:cNvSpPr txBox="1"/>
          <p:nvPr>
            <p:ph type="title"/>
          </p:nvPr>
        </p:nvSpPr>
        <p:spPr>
          <a:prstGeom prst="rect">
            <a:avLst/>
          </a:prstGeom>
        </p:spPr>
        <p:txBody>
          <a:bodyPr/>
          <a:lstStyle>
            <a:lvl1pPr defTabSz="457200">
              <a:defRPr sz="4200">
                <a:latin typeface="Helvetica"/>
                <a:ea typeface="Helvetica"/>
                <a:cs typeface="Helvetica"/>
                <a:sym typeface="Helvetica"/>
              </a:defRPr>
            </a:lvl1pPr>
          </a:lstStyle>
          <a:p>
            <a:pPr/>
            <a:r>
              <a:t>Vai arī Latvijā administratīvajām tiesām ir šādas tiesības un pienākumi?</a:t>
            </a:r>
          </a:p>
        </p:txBody>
      </p:sp>
      <p:sp>
        <p:nvSpPr>
          <p:cNvPr id="147" name="204.pants. Tiesneša darbības, sagatavojot lietu iztiesāšanai…"/>
          <p:cNvSpPr txBox="1"/>
          <p:nvPr>
            <p:ph type="body" idx="1"/>
          </p:nvPr>
        </p:nvSpPr>
        <p:spPr>
          <a:xfrm>
            <a:off x="952499" y="2438048"/>
            <a:ext cx="11099801" cy="6286501"/>
          </a:xfrm>
          <a:prstGeom prst="rect">
            <a:avLst/>
          </a:prstGeom>
        </p:spPr>
        <p:txBody>
          <a:bodyPr anchor="t"/>
          <a:lstStyle/>
          <a:p>
            <a:pPr marL="0" indent="0" defTabSz="452627">
              <a:spcBef>
                <a:spcPts val="0"/>
              </a:spcBef>
              <a:buSzTx/>
              <a:buNone/>
              <a:defRPr b="1" sz="3168">
                <a:latin typeface="Helvetica"/>
                <a:ea typeface="Helvetica"/>
                <a:cs typeface="Helvetica"/>
                <a:sym typeface="Helvetica"/>
              </a:defRPr>
            </a:pPr>
            <a:r>
              <a:t>204.pants. Tiesneša darbības, sagatavojot lietu iztiesāšanai</a:t>
            </a:r>
          </a:p>
          <a:p>
            <a:pPr marL="0" indent="0" defTabSz="452627">
              <a:spcBef>
                <a:spcPts val="0"/>
              </a:spcBef>
              <a:buSzTx/>
              <a:buNone/>
              <a:defRPr b="1" sz="3168">
                <a:latin typeface="Helvetica"/>
                <a:ea typeface="Helvetica"/>
                <a:cs typeface="Helvetica"/>
                <a:sym typeface="Helvetica"/>
              </a:defRPr>
            </a:pPr>
            <a:endParaRPr b="0"/>
          </a:p>
          <a:p>
            <a:pPr marL="0" indent="0" defTabSz="452627">
              <a:spcBef>
                <a:spcPts val="0"/>
              </a:spcBef>
              <a:buSzTx/>
              <a:buNone/>
              <a:defRPr sz="3168">
                <a:latin typeface="Helvetica"/>
                <a:ea typeface="Helvetica"/>
                <a:cs typeface="Helvetica"/>
                <a:sym typeface="Helvetica"/>
              </a:defRPr>
            </a:pPr>
            <a:r>
              <a:t>(3) Ja nepieciešams, tiesnesis var aicināt vienlaikus ierasties administratīvā procesa dalībniekus un viņu pārstāvjus, lai iztaujātu viņus par lietas būtību, iebildumiem pret pieteikumu, izskaidrotu viņu procesuālās tiesības un pienākumus, kā arī izlemtu citus ar lietas sagatavošanu saistītus jautājumus.</a:t>
            </a:r>
          </a:p>
          <a:p>
            <a:pPr marL="0" indent="0" defTabSz="452627">
              <a:spcBef>
                <a:spcPts val="0"/>
              </a:spcBef>
              <a:buSzTx/>
              <a:buNone/>
              <a:defRPr sz="3168">
                <a:latin typeface="Helvetica"/>
                <a:ea typeface="Helvetica"/>
                <a:cs typeface="Helvetica"/>
                <a:sym typeface="Helvetica"/>
              </a:defRPr>
            </a:pPr>
          </a:p>
          <a:p>
            <a:pPr marL="0" indent="0" defTabSz="452627">
              <a:spcBef>
                <a:spcPts val="0"/>
              </a:spcBef>
              <a:buSzTx/>
              <a:buNone/>
              <a:defRPr sz="3168">
                <a:latin typeface="Helvetica"/>
                <a:ea typeface="Helvetica"/>
                <a:cs typeface="Helvetica"/>
                <a:sym typeface="Helvetica"/>
              </a:defRPr>
            </a:pPr>
            <a:r>
              <a:t>(4) Tiesnesis var uzdot administratīvā procesa dalībniekiem rakstveidā atbildēt uz jautājumiem par lietas faktiskajiem apstākļiem un juridisko būtību.</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9" name="Vai ir pienākums pārrunāt lietas faktiskos un tiesiskos apstākļus?"/>
          <p:cNvSpPr txBox="1"/>
          <p:nvPr>
            <p:ph type="title"/>
          </p:nvPr>
        </p:nvSpPr>
        <p:spPr>
          <a:prstGeom prst="rect">
            <a:avLst/>
          </a:prstGeom>
        </p:spPr>
        <p:txBody>
          <a:bodyPr/>
          <a:lstStyle>
            <a:lvl1pPr>
              <a:defRPr sz="4200"/>
            </a:lvl1pPr>
          </a:lstStyle>
          <a:p>
            <a:pPr/>
            <a:r>
              <a:t>Vai ir pienākums pārrunāt lietas faktiskos un tiesiskos apstākļus?</a:t>
            </a:r>
          </a:p>
        </p:txBody>
      </p:sp>
      <p:sp>
        <p:nvSpPr>
          <p:cNvPr id="150" name="217.pants. Tiesību un pienākumu izskaidrošana administratīvā procesa dalībniekiem…"/>
          <p:cNvSpPr txBox="1"/>
          <p:nvPr>
            <p:ph type="body" idx="1"/>
          </p:nvPr>
        </p:nvSpPr>
        <p:spPr>
          <a:prstGeom prst="rect">
            <a:avLst/>
          </a:prstGeom>
        </p:spPr>
        <p:txBody>
          <a:bodyPr anchor="t"/>
          <a:lstStyle/>
          <a:p>
            <a:pPr marL="0" indent="0" defTabSz="411479">
              <a:spcBef>
                <a:spcPts val="0"/>
              </a:spcBef>
              <a:buSzTx/>
              <a:buNone/>
              <a:defRPr b="1" sz="2520">
                <a:latin typeface="Helvetica"/>
                <a:ea typeface="Helvetica"/>
                <a:cs typeface="Helvetica"/>
                <a:sym typeface="Helvetica"/>
              </a:defRPr>
            </a:pPr>
            <a:r>
              <a:t>217.pants. Tiesību un pienākumu izskaidrošana administratīvā procesa dalībniekiem</a:t>
            </a:r>
            <a:endParaRPr b="0"/>
          </a:p>
          <a:p>
            <a:pPr marL="0" indent="0" defTabSz="411479">
              <a:spcBef>
                <a:spcPts val="0"/>
              </a:spcBef>
              <a:buSzTx/>
              <a:buNone/>
              <a:defRPr sz="2520">
                <a:latin typeface="Helvetica"/>
                <a:ea typeface="Helvetica"/>
                <a:cs typeface="Helvetica"/>
                <a:sym typeface="Helvetica"/>
              </a:defRPr>
            </a:pPr>
            <a:r>
              <a:t>Tiesa lietas izskatīšanas gaitā izskaidro administratīvā procesa dalībniekiem viņu procesuālās tiesības un pienākumus.</a:t>
            </a:r>
          </a:p>
          <a:p>
            <a:pPr marL="0" indent="0" defTabSz="411479">
              <a:spcBef>
                <a:spcPts val="0"/>
              </a:spcBef>
              <a:buSzTx/>
              <a:buNone/>
              <a:defRPr sz="2520">
                <a:latin typeface="Helvetica"/>
                <a:ea typeface="Helvetica"/>
                <a:cs typeface="Helvetica"/>
                <a:sym typeface="Helvetica"/>
              </a:defRPr>
            </a:pPr>
          </a:p>
          <a:p>
            <a:pPr marL="0" indent="0" defTabSz="411479">
              <a:spcBef>
                <a:spcPts val="0"/>
              </a:spcBef>
              <a:buSzTx/>
              <a:buNone/>
              <a:defRPr b="1" sz="2520">
                <a:latin typeface="Helvetica"/>
                <a:ea typeface="Helvetica"/>
                <a:cs typeface="Helvetica"/>
                <a:sym typeface="Helvetica"/>
              </a:defRPr>
            </a:pPr>
            <a:r>
              <a:t>247.pants. Sprieduma tiesiskums un pamatotība</a:t>
            </a:r>
            <a:endParaRPr b="0"/>
          </a:p>
          <a:p>
            <a:pPr marL="0" indent="0" defTabSz="411479">
              <a:spcBef>
                <a:spcPts val="0"/>
              </a:spcBef>
              <a:buSzTx/>
              <a:buNone/>
              <a:defRPr sz="2520">
                <a:latin typeface="Helvetica"/>
                <a:ea typeface="Helvetica"/>
                <a:cs typeface="Helvetica"/>
                <a:sym typeface="Helvetica"/>
              </a:defRPr>
            </a:pPr>
            <a:r>
              <a:t>(3) Tiesa spriedumu drīkst pamatot tikai ar tādiem apstākļiem, par kuriem administratīvā procesa dalībniekiem ir bijusi iespēja mutvārdos vai rakstveidā izteikt savu viedokli.</a:t>
            </a:r>
          </a:p>
          <a:p>
            <a:pPr marL="0" indent="0" defTabSz="411479">
              <a:spcBef>
                <a:spcPts val="0"/>
              </a:spcBef>
              <a:buSzTx/>
              <a:buNone/>
              <a:defRPr sz="2520">
                <a:latin typeface="Helvetica"/>
                <a:ea typeface="Helvetica"/>
                <a:cs typeface="Helvetica"/>
                <a:sym typeface="Helvetica"/>
              </a:defRPr>
            </a:pPr>
          </a:p>
          <a:p>
            <a:pPr marL="0" indent="0" defTabSz="411479">
              <a:spcBef>
                <a:spcPts val="0"/>
              </a:spcBef>
              <a:buSzTx/>
              <a:buNone/>
              <a:defRPr b="1" sz="2520">
                <a:latin typeface="Helvetica"/>
                <a:ea typeface="Helvetica"/>
                <a:cs typeface="Helvetica"/>
                <a:sym typeface="Helvetica"/>
              </a:defRPr>
            </a:pPr>
            <a:r>
              <a:t>283. pants. Lēmums par tiesvedības izbeigšanu</a:t>
            </a:r>
            <a:endParaRPr b="0"/>
          </a:p>
          <a:p>
            <a:pPr marL="0" indent="0" defTabSz="411479">
              <a:spcBef>
                <a:spcPts val="0"/>
              </a:spcBef>
              <a:buSzTx/>
              <a:buNone/>
              <a:defRPr sz="2520">
                <a:latin typeface="Helvetica"/>
                <a:ea typeface="Helvetica"/>
                <a:cs typeface="Helvetica"/>
                <a:sym typeface="Helvetica"/>
              </a:defRPr>
            </a:pPr>
            <a:r>
              <a:t>(1) Par tiesvedības izbeigšanu tiesa (tiesnesis) pieņem motivētu lēmumu atsevišķa procesuālā dokumenta veidā. Pirms jautājuma izlemšanas tiesa (tiesnesis) uzaicina administratīvā procesa dalībniekus izteikt viedokli par tiesvedības izbeigšanu, izņemot gadījumu, kad pieteicējs atteicies no pieteikuma.</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2" name="Paldies par uzmanību!"/>
          <p:cNvSpPr txBox="1"/>
          <p:nvPr>
            <p:ph type="title"/>
          </p:nvPr>
        </p:nvSpPr>
        <p:spPr>
          <a:prstGeom prst="rect">
            <a:avLst/>
          </a:prstGeom>
        </p:spPr>
        <p:txBody>
          <a:bodyPr/>
          <a:lstStyle>
            <a:lvl1pPr>
              <a:defRPr sz="7400"/>
            </a:lvl1pPr>
          </a:lstStyle>
          <a:p>
            <a:pPr/>
            <a:r>
              <a:t>Paldies par uzmanību!</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2" name="Administratīvā procesa likums"/>
          <p:cNvSpPr txBox="1"/>
          <p:nvPr>
            <p:ph type="title"/>
          </p:nvPr>
        </p:nvSpPr>
        <p:spPr>
          <a:prstGeom prst="rect">
            <a:avLst/>
          </a:prstGeom>
        </p:spPr>
        <p:txBody>
          <a:bodyPr/>
          <a:lstStyle>
            <a:lvl1pPr defTabSz="457200">
              <a:defRPr sz="4200">
                <a:latin typeface="Helvetica"/>
                <a:ea typeface="Helvetica"/>
                <a:cs typeface="Helvetica"/>
                <a:sym typeface="Helvetica"/>
              </a:defRPr>
            </a:lvl1pPr>
          </a:lstStyle>
          <a:p>
            <a:pPr/>
            <a:r>
              <a:t>Administratīvā procesa likums</a:t>
            </a:r>
          </a:p>
        </p:txBody>
      </p:sp>
      <p:sp>
        <p:nvSpPr>
          <p:cNvPr id="123" name="107.pants. Apstākļu noskaidrošana administratīvajā lietā…"/>
          <p:cNvSpPr txBox="1"/>
          <p:nvPr>
            <p:ph type="body" idx="1"/>
          </p:nvPr>
        </p:nvSpPr>
        <p:spPr>
          <a:prstGeom prst="rect">
            <a:avLst/>
          </a:prstGeom>
        </p:spPr>
        <p:txBody>
          <a:bodyPr anchor="t"/>
          <a:lstStyle/>
          <a:p>
            <a:pPr marL="0" indent="0" defTabSz="457200">
              <a:spcBef>
                <a:spcPts val="0"/>
              </a:spcBef>
              <a:buSzTx/>
              <a:buNone/>
              <a:defRPr b="1">
                <a:latin typeface="Helvetica"/>
                <a:ea typeface="Helvetica"/>
                <a:cs typeface="Helvetica"/>
                <a:sym typeface="Helvetica"/>
              </a:defRPr>
            </a:pPr>
            <a:r>
              <a:t>107.pants. Apstākļu noskaidrošana administratīvajā lietā</a:t>
            </a:r>
            <a:endParaRPr b="0"/>
          </a:p>
          <a:p>
            <a:pPr marL="0" indent="0" defTabSz="457200">
              <a:spcBef>
                <a:spcPts val="0"/>
              </a:spcBef>
              <a:buSzTx/>
              <a:buNone/>
              <a:defRPr>
                <a:latin typeface="Helvetica"/>
                <a:ea typeface="Helvetica"/>
                <a:cs typeface="Helvetica"/>
                <a:sym typeface="Helvetica"/>
              </a:defRPr>
            </a:pPr>
            <a:r>
              <a:t>(4) Lai prasījuma robežās noskaidrotu patiesos lietas apstākļus un panāktu tiesisku un taisnīgu lietas izskatīšanu, tiesa dod administratīvā procesa dalībniekiem norādījumus un ieteikumus, kā arī savāc pierādījumus pēc savas iniciatīvas (objektīvās izmeklēšanas princips).</a:t>
            </a:r>
          </a:p>
          <a:p>
            <a:pPr marL="0" indent="0" defTabSz="457200">
              <a:spcBef>
                <a:spcPts val="0"/>
              </a:spcBef>
              <a:buSzTx/>
              <a:buNone/>
              <a:defRPr>
                <a:latin typeface="Helvetica"/>
                <a:ea typeface="Helvetica"/>
                <a:cs typeface="Helvetica"/>
                <a:sym typeface="Helvetica"/>
              </a:defRPr>
            </a:pPr>
          </a:p>
          <a:p>
            <a:pPr marL="0" indent="0" defTabSz="457200">
              <a:spcBef>
                <a:spcPts val="0"/>
              </a:spcBef>
              <a:buSzTx/>
              <a:buNone/>
              <a:defRPr>
                <a:latin typeface="Helvetica"/>
                <a:ea typeface="Helvetica"/>
                <a:cs typeface="Helvetica"/>
                <a:sym typeface="Helvetica"/>
              </a:defRPr>
            </a:pPr>
          </a:p>
          <a:p>
            <a:pPr marL="0" indent="0" defTabSz="457200">
              <a:spcBef>
                <a:spcPts val="0"/>
              </a:spcBef>
              <a:buSzTx/>
              <a:buNone/>
              <a:defRPr>
                <a:latin typeface="Helvetica"/>
                <a:ea typeface="Helvetica"/>
                <a:cs typeface="Helvetica"/>
                <a:sym typeface="Helvetica"/>
              </a:defRPr>
            </a:pPr>
            <a:r>
              <a:t>Objektīvās izmeklēšanas principa divi elementi</a:t>
            </a:r>
          </a:p>
          <a:p>
            <a:pPr marL="0" indent="0" defTabSz="457200">
              <a:spcBef>
                <a:spcPts val="0"/>
              </a:spcBef>
              <a:buSzTx/>
              <a:buNone/>
              <a:defRPr>
                <a:latin typeface="Helvetica"/>
                <a:ea typeface="Helvetica"/>
                <a:cs typeface="Helvetica"/>
                <a:sym typeface="Helvetica"/>
              </a:defRPr>
            </a:pPr>
            <a:r>
              <a:t>1) pierādījumu vākšana pēc savas inicitatīvas</a:t>
            </a:r>
          </a:p>
          <a:p>
            <a:pPr marL="0" indent="0" defTabSz="457200">
              <a:spcBef>
                <a:spcPts val="0"/>
              </a:spcBef>
              <a:buSzTx/>
              <a:buNone/>
              <a:defRPr>
                <a:solidFill>
                  <a:srgbClr val="12C00E"/>
                </a:solidFill>
                <a:latin typeface="Helvetica"/>
                <a:ea typeface="Helvetica"/>
                <a:cs typeface="Helvetica"/>
                <a:sym typeface="Helvetica"/>
              </a:defRPr>
            </a:pPr>
            <a:r>
              <a:rPr>
                <a:solidFill>
                  <a:srgbClr val="000000"/>
                </a:solidFill>
              </a:rPr>
              <a:t>2) norādījumu un ieteikumu</a:t>
            </a:r>
            <a:r>
              <a:t> došana</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5" name="Civilprocesa likums"/>
          <p:cNvSpPr txBox="1"/>
          <p:nvPr>
            <p:ph type="title"/>
          </p:nvPr>
        </p:nvSpPr>
        <p:spPr>
          <a:prstGeom prst="rect">
            <a:avLst/>
          </a:prstGeom>
        </p:spPr>
        <p:txBody>
          <a:bodyPr/>
          <a:lstStyle>
            <a:lvl1pPr defTabSz="457200">
              <a:defRPr sz="4200">
                <a:latin typeface="Helvetica"/>
                <a:ea typeface="Helvetica"/>
                <a:cs typeface="Helvetica"/>
                <a:sym typeface="Helvetica"/>
              </a:defRPr>
            </a:lvl1pPr>
          </a:lstStyle>
          <a:p>
            <a:pPr/>
            <a:r>
              <a:t>Civilprocesa likums</a:t>
            </a:r>
          </a:p>
        </p:txBody>
      </p:sp>
      <p:sp>
        <p:nvSpPr>
          <p:cNvPr id="126" name="8.pants. Apstākļu noskaidrošana civillietā (arī 159.pants)…"/>
          <p:cNvSpPr txBox="1"/>
          <p:nvPr>
            <p:ph type="body" idx="1"/>
          </p:nvPr>
        </p:nvSpPr>
        <p:spPr>
          <a:xfrm>
            <a:off x="952500" y="2012527"/>
            <a:ext cx="11099800" cy="6864773"/>
          </a:xfrm>
          <a:prstGeom prst="rect">
            <a:avLst/>
          </a:prstGeom>
        </p:spPr>
        <p:txBody>
          <a:bodyPr/>
          <a:lstStyle/>
          <a:p>
            <a:pPr marL="0" indent="0" defTabSz="434340">
              <a:spcBef>
                <a:spcPts val="0"/>
              </a:spcBef>
              <a:buSzTx/>
              <a:buNone/>
              <a:defRPr b="1" sz="2660">
                <a:latin typeface="Helvetica"/>
                <a:ea typeface="Helvetica"/>
                <a:cs typeface="Helvetica"/>
                <a:sym typeface="Helvetica"/>
              </a:defRPr>
            </a:pPr>
            <a:r>
              <a:t>8.pants. Apstākļu noskaidrošana civillietā (arī 159.pants)</a:t>
            </a:r>
            <a:endParaRPr b="0"/>
          </a:p>
          <a:p>
            <a:pPr marL="0" indent="0" defTabSz="434340">
              <a:spcBef>
                <a:spcPts val="0"/>
              </a:spcBef>
              <a:buSzTx/>
              <a:buNone/>
              <a:defRPr sz="2660">
                <a:latin typeface="Helvetica"/>
                <a:ea typeface="Helvetica"/>
                <a:cs typeface="Helvetica"/>
                <a:sym typeface="Helvetica"/>
              </a:defRPr>
            </a:pPr>
            <a:r>
              <a:t>(2) Tiesa izskaidro lietas dalībniekiem viņu tiesības un pienākumus, kā arī procesuālo darbību izdarīšanas vai neizdarīšanas sekas.</a:t>
            </a:r>
          </a:p>
          <a:p>
            <a:pPr marL="0" indent="0" defTabSz="434340">
              <a:spcBef>
                <a:spcPts val="0"/>
              </a:spcBef>
              <a:buSzTx/>
              <a:buNone/>
              <a:defRPr sz="2660">
                <a:latin typeface="Helvetica"/>
                <a:ea typeface="Helvetica"/>
                <a:cs typeface="Helvetica"/>
                <a:sym typeface="Helvetica"/>
              </a:defRPr>
            </a:pPr>
          </a:p>
          <a:p>
            <a:pPr marL="0" indent="0" defTabSz="434340">
              <a:spcBef>
                <a:spcPts val="0"/>
              </a:spcBef>
              <a:buSzTx/>
              <a:buNone/>
              <a:defRPr b="1" sz="2660">
                <a:latin typeface="Helvetica"/>
                <a:ea typeface="Helvetica"/>
                <a:cs typeface="Helvetica"/>
                <a:sym typeface="Helvetica"/>
              </a:defRPr>
            </a:pPr>
            <a:r>
              <a:t>93.pants. Pienākums pierādīt un iesniegt pierādījumus </a:t>
            </a:r>
            <a:endParaRPr b="0"/>
          </a:p>
          <a:p>
            <a:pPr marL="0" indent="0" defTabSz="434340">
              <a:spcBef>
                <a:spcPts val="0"/>
              </a:spcBef>
              <a:buSzTx/>
              <a:buNone/>
              <a:defRPr sz="2660">
                <a:latin typeface="Helvetica"/>
                <a:ea typeface="Helvetica"/>
                <a:cs typeface="Helvetica"/>
                <a:sym typeface="Helvetica"/>
              </a:defRPr>
            </a:pPr>
            <a:r>
              <a:t>(4) Ja tiesa atzīst, ka par kādu no faktiem, uz kuriem pamatoti puses prasījumi vai iebildumi, nav iesniegti pierādījumi, tā paziņo par to pusēm un, ja nepieciešams, nosaka termiņu pierādījumu iesniegšanai.</a:t>
            </a:r>
          </a:p>
          <a:p>
            <a:pPr marL="0" indent="0" defTabSz="434340">
              <a:spcBef>
                <a:spcPts val="0"/>
              </a:spcBef>
              <a:buSzTx/>
              <a:buNone/>
              <a:defRPr sz="2660">
                <a:latin typeface="Helvetica"/>
                <a:ea typeface="Helvetica"/>
                <a:cs typeface="Helvetica"/>
                <a:sym typeface="Helvetica"/>
              </a:defRPr>
            </a:pPr>
            <a:r>
              <a:t> </a:t>
            </a:r>
            <a:r>
              <a:rPr i="1"/>
              <a:t> </a:t>
            </a:r>
            <a:endParaRPr i="1"/>
          </a:p>
          <a:p>
            <a:pPr marL="0" indent="0" defTabSz="434340">
              <a:spcBef>
                <a:spcPts val="0"/>
              </a:spcBef>
              <a:buSzTx/>
              <a:buNone/>
              <a:defRPr sz="2660">
                <a:latin typeface="Helvetica"/>
                <a:ea typeface="Helvetica"/>
                <a:cs typeface="Helvetica"/>
                <a:sym typeface="Helvetica"/>
              </a:defRPr>
            </a:pPr>
          </a:p>
          <a:p>
            <a:pPr marL="0" indent="0" defTabSz="434340">
              <a:spcBef>
                <a:spcPts val="0"/>
              </a:spcBef>
              <a:buSzTx/>
              <a:buNone/>
              <a:defRPr b="1" sz="2660">
                <a:latin typeface="Helvetica"/>
                <a:ea typeface="Helvetica"/>
                <a:cs typeface="Helvetica"/>
                <a:sym typeface="Helvetica"/>
              </a:defRPr>
            </a:pPr>
            <a:r>
              <a:t>Atsevišķās lietu kategorijās tiesai noteikts pienākums vākt pierādījumus</a:t>
            </a:r>
          </a:p>
          <a:p>
            <a:pPr marL="0" indent="0" defTabSz="434340">
              <a:spcBef>
                <a:spcPts val="0"/>
              </a:spcBef>
              <a:buSzTx/>
              <a:buNone/>
              <a:defRPr b="1" sz="2660">
                <a:latin typeface="Helvetica"/>
                <a:ea typeface="Helvetica"/>
                <a:cs typeface="Helvetica"/>
                <a:sym typeface="Helvetica"/>
              </a:defRPr>
            </a:pPr>
            <a:r>
              <a:t>239.pants. Laulības šķiršanas lietu sagatavošana izskatīšanai un to izskatīšana</a:t>
            </a:r>
            <a:endParaRPr b="0"/>
          </a:p>
          <a:p>
            <a:pPr marL="0" indent="0" defTabSz="434340">
              <a:spcBef>
                <a:spcPts val="0"/>
              </a:spcBef>
              <a:buSzTx/>
              <a:buNone/>
              <a:defRPr sz="2660">
                <a:latin typeface="Helvetica"/>
                <a:ea typeface="Helvetica"/>
                <a:cs typeface="Helvetica"/>
                <a:sym typeface="Helvetica"/>
              </a:defRPr>
            </a:pPr>
            <a:r>
              <a:t>(1) Laulības šķiršanas vai neesamības lietā tiesa pēc savas iniciatīvas pieprasa pierādījumus, it īpaši tādu jautājumu izšķiršanai, kas skar bērna intereses.</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8" name="1921.gada Likums par administratīvajām tiesām"/>
          <p:cNvSpPr txBox="1"/>
          <p:nvPr>
            <p:ph type="title"/>
          </p:nvPr>
        </p:nvSpPr>
        <p:spPr>
          <a:prstGeom prst="rect">
            <a:avLst/>
          </a:prstGeom>
        </p:spPr>
        <p:txBody>
          <a:bodyPr/>
          <a:lstStyle>
            <a:lvl1pPr defTabSz="457200">
              <a:defRPr sz="4200">
                <a:latin typeface="Helvetica"/>
                <a:ea typeface="Helvetica"/>
                <a:cs typeface="Helvetica"/>
                <a:sym typeface="Helvetica"/>
              </a:defRPr>
            </a:lvl1pPr>
          </a:lstStyle>
          <a:p>
            <a:pPr/>
            <a:r>
              <a:t>1921.gada Likums par administratīvajām tiesām</a:t>
            </a:r>
          </a:p>
        </p:txBody>
      </p:sp>
      <p:sp>
        <p:nvSpPr>
          <p:cNvPr id="129" name="37.pants - tiesības vākt pierādījumus pēc savas iniciatīvas, nopratināt lieciniekus arī tad, ja lietas dalībnieki nav uz viņiem norādījuši, paziņot lietas dalībniekiem, kādi pierādījumi viņiem vēl jāiesniedz…"/>
          <p:cNvSpPr txBox="1"/>
          <p:nvPr>
            <p:ph type="body" idx="1"/>
          </p:nvPr>
        </p:nvSpPr>
        <p:spPr>
          <a:prstGeom prst="rect">
            <a:avLst/>
          </a:prstGeom>
        </p:spPr>
        <p:txBody>
          <a:bodyPr anchor="t"/>
          <a:lstStyle/>
          <a:p>
            <a:pPr marL="0" indent="0" defTabSz="457200">
              <a:spcBef>
                <a:spcPts val="0"/>
              </a:spcBef>
              <a:buSzTx/>
              <a:buNone/>
              <a:defRPr>
                <a:latin typeface="Helvetica"/>
                <a:ea typeface="Helvetica"/>
                <a:cs typeface="Helvetica"/>
                <a:sym typeface="Helvetica"/>
              </a:defRPr>
            </a:pPr>
            <a:r>
              <a:rPr b="1"/>
              <a:t>37.pants</a:t>
            </a:r>
            <a:r>
              <a:t> - tiesības vākt pierādījumus pēc savas iniciatīvas, nopratināt lieciniekus arī tad, ja lietas dalībnieki nav uz viņiem norādījuši, paziņot lietas dalībniekiem, kādi pierādījumi viņiem vēl jāiesniedz</a:t>
            </a:r>
          </a:p>
          <a:p>
            <a:pPr marL="0" indent="0" defTabSz="457200">
              <a:spcBef>
                <a:spcPts val="0"/>
              </a:spcBef>
              <a:buSzTx/>
              <a:buNone/>
              <a:defRPr>
                <a:latin typeface="Helvetica"/>
                <a:ea typeface="Helvetica"/>
                <a:cs typeface="Helvetica"/>
                <a:sym typeface="Helvetica"/>
              </a:defRPr>
            </a:pPr>
          </a:p>
          <a:p>
            <a:pPr marL="0" indent="0" defTabSz="457200">
              <a:spcBef>
                <a:spcPts val="0"/>
              </a:spcBef>
              <a:buSzTx/>
              <a:buNone/>
              <a:defRPr>
                <a:latin typeface="Helvetica"/>
                <a:ea typeface="Helvetica"/>
                <a:cs typeface="Helvetica"/>
                <a:sym typeface="Helvetica"/>
              </a:defRPr>
            </a:pPr>
            <a:r>
              <a:rPr b="1"/>
              <a:t>38.pants</a:t>
            </a:r>
            <a:r>
              <a:t> - tiesa nav aprobežota pierādījumu pārbaudē ar tiem pierādījumiem, par kuriem celts strīds</a:t>
            </a:r>
          </a:p>
          <a:p>
            <a:pPr marL="0" indent="0" defTabSz="457200">
              <a:spcBef>
                <a:spcPts val="0"/>
              </a:spcBef>
              <a:buSzTx/>
              <a:buNone/>
              <a:defRPr>
                <a:latin typeface="Helvetica"/>
                <a:ea typeface="Helvetica"/>
                <a:cs typeface="Helvetica"/>
                <a:sym typeface="Helvetica"/>
              </a:defRPr>
            </a:pPr>
          </a:p>
          <a:p>
            <a:pPr marL="0" indent="0" defTabSz="457200">
              <a:spcBef>
                <a:spcPts val="0"/>
              </a:spcBef>
              <a:buSzTx/>
              <a:buNone/>
              <a:defRPr>
                <a:latin typeface="Helvetica"/>
                <a:ea typeface="Helvetica"/>
                <a:cs typeface="Helvetica"/>
                <a:sym typeface="Helvetica"/>
              </a:defRPr>
            </a:pPr>
            <a:r>
              <a:rPr b="1"/>
              <a:t>41.pants</a:t>
            </a:r>
            <a:r>
              <a:t> - spriedumu atļauts attiecināt uz lietām, kuras dalībnieki nav minējuši savās prasībās, ciktāl tās nedalīti saistītas ar pieteiktām prasībām</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1" name="Civilprocesa nolikums jeb Civilprocesa likums"/>
          <p:cNvSpPr txBox="1"/>
          <p:nvPr>
            <p:ph type="title"/>
          </p:nvPr>
        </p:nvSpPr>
        <p:spPr>
          <a:prstGeom prst="rect">
            <a:avLst/>
          </a:prstGeom>
        </p:spPr>
        <p:txBody>
          <a:bodyPr/>
          <a:lstStyle>
            <a:lvl1pPr defTabSz="457200">
              <a:defRPr sz="4200">
                <a:latin typeface="Helvetica"/>
                <a:ea typeface="Helvetica"/>
                <a:cs typeface="Helvetica"/>
                <a:sym typeface="Helvetica"/>
              </a:defRPr>
            </a:lvl1pPr>
          </a:lstStyle>
          <a:p>
            <a:pPr/>
            <a:r>
              <a:t>Civilprocesa nolikums jeb Civilprocesa likums</a:t>
            </a:r>
          </a:p>
        </p:txBody>
      </p:sp>
      <p:sp>
        <p:nvSpPr>
          <p:cNvPr id="132" name="Pamatā sacīkstes princips…"/>
          <p:cNvSpPr txBox="1"/>
          <p:nvPr>
            <p:ph type="body" idx="1"/>
          </p:nvPr>
        </p:nvSpPr>
        <p:spPr>
          <a:prstGeom prst="rect">
            <a:avLst/>
          </a:prstGeom>
        </p:spPr>
        <p:txBody>
          <a:bodyPr anchor="t"/>
          <a:lstStyle/>
          <a:p>
            <a:pPr marL="0" indent="0" defTabSz="452627">
              <a:spcBef>
                <a:spcPts val="0"/>
              </a:spcBef>
              <a:buSzTx/>
              <a:buNone/>
              <a:defRPr sz="3564">
                <a:latin typeface="Helvetica"/>
                <a:ea typeface="Helvetica"/>
                <a:cs typeface="Helvetica"/>
                <a:sym typeface="Helvetica"/>
              </a:defRPr>
            </a:pPr>
            <a:r>
              <a:t>Pamatā sacīkstes princips</a:t>
            </a:r>
          </a:p>
          <a:p>
            <a:pPr marL="0" indent="0" defTabSz="452627">
              <a:spcBef>
                <a:spcPts val="0"/>
              </a:spcBef>
              <a:buSzTx/>
              <a:buNone/>
              <a:defRPr sz="3168">
                <a:latin typeface="Helvetica"/>
                <a:ea typeface="Helvetica"/>
                <a:cs typeface="Helvetica"/>
                <a:sym typeface="Helvetica"/>
              </a:defRPr>
            </a:pPr>
          </a:p>
          <a:p>
            <a:pPr marL="0" indent="0" defTabSz="452627">
              <a:spcBef>
                <a:spcPts val="0"/>
              </a:spcBef>
              <a:buSzTx/>
              <a:buNone/>
              <a:defRPr sz="3564">
                <a:latin typeface="Helvetica"/>
                <a:ea typeface="Helvetica"/>
                <a:cs typeface="Helvetica"/>
                <a:sym typeface="Helvetica"/>
              </a:defRPr>
            </a:pPr>
            <a:r>
              <a:t>Izmeklēšanas principa elementi</a:t>
            </a:r>
          </a:p>
          <a:p>
            <a:pPr marL="628650" indent="-628650" defTabSz="452627">
              <a:spcBef>
                <a:spcPts val="0"/>
              </a:spcBef>
              <a:buSzPct val="100000"/>
              <a:buAutoNum type="arabicPeriod" startAt="1"/>
              <a:defRPr sz="3168">
                <a:latin typeface="Helvetica"/>
                <a:ea typeface="Helvetica"/>
                <a:cs typeface="Helvetica"/>
                <a:sym typeface="Helvetica"/>
              </a:defRPr>
            </a:pPr>
            <a:r>
              <a:t>tiesai pienākums pieprasīt no pusēm paskaidrojumus par visiem apstākļiem, kas tiesai nav skaidri (271.pants)</a:t>
            </a:r>
          </a:p>
          <a:p>
            <a:pPr marL="628650" indent="-628650" defTabSz="452627">
              <a:spcBef>
                <a:spcPts val="0"/>
              </a:spcBef>
              <a:buSzPct val="100000"/>
              <a:buAutoNum type="arabicPeriod" startAt="1"/>
              <a:defRPr sz="3168">
                <a:latin typeface="Helvetica"/>
                <a:ea typeface="Helvetica"/>
                <a:cs typeface="Helvetica"/>
                <a:sym typeface="Helvetica"/>
              </a:defRPr>
            </a:pPr>
            <a:r>
              <a:t>tiesības pieprasīt prāvnieku personīgu ierašanos neskaidro apstākļu noskaidrošanai (106.1 un 459.pants)</a:t>
            </a:r>
          </a:p>
          <a:p>
            <a:pPr marL="628650" indent="-628650" defTabSz="452627">
              <a:spcBef>
                <a:spcPts val="0"/>
              </a:spcBef>
              <a:buSzPct val="100000"/>
              <a:buAutoNum type="arabicPeriod" startAt="1"/>
              <a:defRPr sz="3168">
                <a:latin typeface="Helvetica"/>
                <a:ea typeface="Helvetica"/>
                <a:cs typeface="Helvetica"/>
                <a:sym typeface="Helvetica"/>
              </a:defRPr>
            </a:pPr>
            <a:r>
              <a:t>pienākums dot iespēju pusēm izteikties par tiem jautājumiem, kas tiesai jālemj ex officio (93. un 443.pants)</a:t>
            </a:r>
          </a:p>
          <a:p>
            <a:pPr marL="628650" indent="-628650" defTabSz="452627">
              <a:spcBef>
                <a:spcPts val="0"/>
              </a:spcBef>
              <a:buSzPct val="100000"/>
              <a:buAutoNum type="arabicPeriod" startAt="1"/>
              <a:defRPr sz="3168">
                <a:latin typeface="Helvetica"/>
                <a:ea typeface="Helvetica"/>
                <a:cs typeface="Helvetica"/>
                <a:sym typeface="Helvetica"/>
              </a:defRPr>
            </a:pPr>
            <a:r>
              <a:t>tiesas tiesības pašai pieprasīt no iestādēm dokumentus, uz kurām lietas dalībnieki ir atsaukušies (97. un 540.pants)</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4" name="Vācijas Administratīvās tiesas likums (Verwaltungsgerichtsordnung)"/>
          <p:cNvSpPr txBox="1"/>
          <p:nvPr>
            <p:ph type="title"/>
          </p:nvPr>
        </p:nvSpPr>
        <p:spPr>
          <a:prstGeom prst="rect">
            <a:avLst/>
          </a:prstGeom>
        </p:spPr>
        <p:txBody>
          <a:bodyPr/>
          <a:lstStyle>
            <a:lvl1pPr defTabSz="457200">
              <a:defRPr sz="4200">
                <a:latin typeface="Helvetica"/>
                <a:ea typeface="Helvetica"/>
                <a:cs typeface="Helvetica"/>
                <a:sym typeface="Helvetica"/>
              </a:defRPr>
            </a:lvl1pPr>
          </a:lstStyle>
          <a:p>
            <a:pPr/>
            <a:r>
              <a:t>Vācijas Administratīvās tiesas likums (Verwaltungsgerichtsordnung)</a:t>
            </a:r>
          </a:p>
        </p:txBody>
      </p:sp>
      <p:sp>
        <p:nvSpPr>
          <p:cNvPr id="135" name="§ 86…"/>
          <p:cNvSpPr txBox="1"/>
          <p:nvPr>
            <p:ph type="body" idx="1"/>
          </p:nvPr>
        </p:nvSpPr>
        <p:spPr>
          <a:prstGeom prst="rect">
            <a:avLst/>
          </a:prstGeom>
        </p:spPr>
        <p:txBody>
          <a:bodyPr anchor="t"/>
          <a:lstStyle/>
          <a:p>
            <a:pPr marL="0" indent="0" defTabSz="457200">
              <a:spcBef>
                <a:spcPts val="0"/>
              </a:spcBef>
              <a:buSzTx/>
              <a:buNone/>
              <a:defRPr b="1">
                <a:latin typeface="Helvetica"/>
                <a:ea typeface="Helvetica"/>
                <a:cs typeface="Helvetica"/>
                <a:sym typeface="Helvetica"/>
              </a:defRPr>
            </a:pPr>
            <a:r>
              <a:t>§ 86 </a:t>
            </a:r>
          </a:p>
          <a:p>
            <a:pPr marL="0" indent="0" defTabSz="457200">
              <a:spcBef>
                <a:spcPts val="0"/>
              </a:spcBef>
              <a:buSzTx/>
              <a:buNone/>
              <a:defRPr>
                <a:latin typeface="Helvetica"/>
                <a:ea typeface="Helvetica"/>
                <a:cs typeface="Helvetica"/>
                <a:sym typeface="Helvetica"/>
              </a:defRPr>
            </a:pPr>
            <a:r>
              <a:t>(1) Tiesas pienākums pašai noskaidrot lietas apstākļus, lietas dalībnieku līdzdarbība, tiesa nav ierobežota ar dalībnieku iesniegtajiem pierādījumiem un lūgumiem iegūt pierādījumus.</a:t>
            </a:r>
          </a:p>
          <a:p>
            <a:pPr marL="0" indent="0" defTabSz="457200">
              <a:spcBef>
                <a:spcPts val="0"/>
              </a:spcBef>
              <a:buSzTx/>
              <a:buNone/>
              <a:defRPr>
                <a:latin typeface="Helvetica"/>
                <a:ea typeface="Helvetica"/>
                <a:cs typeface="Helvetica"/>
                <a:sym typeface="Helvetica"/>
              </a:defRPr>
            </a:pPr>
          </a:p>
          <a:p>
            <a:pPr marL="0" indent="0" defTabSz="457200">
              <a:spcBef>
                <a:spcPts val="0"/>
              </a:spcBef>
              <a:buSzTx/>
              <a:buNone/>
              <a:defRPr>
                <a:latin typeface="Helvetica"/>
                <a:ea typeface="Helvetica"/>
                <a:cs typeface="Helvetica"/>
                <a:sym typeface="Helvetica"/>
              </a:defRPr>
            </a:pPr>
            <a:r>
              <a:t>(3) Tiesas sēdes priekšsēdētāja pienākums dot norādījumus un ieteikumus - jāsekmē, lai tiek labotas formālas kļūdas, precizēti neskaidri lūgumi, izteikti atbilstoši lūgumi, papildināti nepietiekami pierādījumi par faktiskajiem apstākļie, sniegti visi nepieciešamie paskaidrojumi lietas apstākļu noskaidrošanai.</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7" name="Vācijas Administratīvās tiesas likums (Verwaltungsgerichtsordnung)"/>
          <p:cNvSpPr txBox="1"/>
          <p:nvPr>
            <p:ph type="title"/>
          </p:nvPr>
        </p:nvSpPr>
        <p:spPr>
          <a:prstGeom prst="rect">
            <a:avLst/>
          </a:prstGeom>
        </p:spPr>
        <p:txBody>
          <a:bodyPr/>
          <a:lstStyle>
            <a:lvl1pPr defTabSz="457200">
              <a:defRPr sz="4200">
                <a:latin typeface="Helvetica"/>
                <a:ea typeface="Helvetica"/>
                <a:cs typeface="Helvetica"/>
                <a:sym typeface="Helvetica"/>
              </a:defRPr>
            </a:lvl1pPr>
          </a:lstStyle>
          <a:p>
            <a:pPr/>
            <a:r>
              <a:t>Vācijas Administratīvās tiesas likums (Verwaltungsgerichtsordnung)</a:t>
            </a:r>
          </a:p>
        </p:txBody>
      </p:sp>
      <p:sp>
        <p:nvSpPr>
          <p:cNvPr id="138" name="§104…"/>
          <p:cNvSpPr txBox="1"/>
          <p:nvPr>
            <p:ph type="body" idx="1"/>
          </p:nvPr>
        </p:nvSpPr>
        <p:spPr>
          <a:prstGeom prst="rect">
            <a:avLst/>
          </a:prstGeom>
        </p:spPr>
        <p:txBody>
          <a:bodyPr anchor="t"/>
          <a:lstStyle/>
          <a:p>
            <a:pPr marL="0" indent="0" defTabSz="457200">
              <a:spcBef>
                <a:spcPts val="0"/>
              </a:spcBef>
              <a:buSzTx/>
              <a:buNone/>
              <a:defRPr sz="3400">
                <a:latin typeface="Helvetica"/>
                <a:ea typeface="Helvetica"/>
                <a:cs typeface="Helvetica"/>
                <a:sym typeface="Helvetica"/>
              </a:defRPr>
            </a:pPr>
            <a:r>
              <a:t>§104</a:t>
            </a:r>
          </a:p>
          <a:p>
            <a:pPr marL="0" indent="0" defTabSz="457200">
              <a:spcBef>
                <a:spcPts val="0"/>
              </a:spcBef>
              <a:buSzTx/>
              <a:buNone/>
              <a:defRPr sz="3400">
                <a:latin typeface="Helvetica"/>
                <a:ea typeface="Helvetica"/>
                <a:cs typeface="Helvetica"/>
                <a:sym typeface="Helvetica"/>
              </a:defRPr>
            </a:pPr>
            <a:r>
              <a:t>(1) Tiesas sēdes priekšsēdētājam ir pienākums pārrunāt ar lietas dalībniekiem lietas faktiskos un tiesiskos apstākļus.</a:t>
            </a:r>
          </a:p>
          <a:p>
            <a:pPr marL="0" indent="0" algn="ctr" defTabSz="457200">
              <a:spcBef>
                <a:spcPts val="0"/>
              </a:spcBef>
              <a:buSzTx/>
              <a:buNone/>
              <a:defRPr sz="3400">
                <a:latin typeface="Helvetica"/>
                <a:ea typeface="Helvetica"/>
                <a:cs typeface="Helvetica"/>
                <a:sym typeface="Helvetica"/>
              </a:defRPr>
            </a:pPr>
          </a:p>
          <a:p>
            <a:pPr marL="0" indent="0" defTabSz="457200">
              <a:spcBef>
                <a:spcPts val="0"/>
              </a:spcBef>
              <a:buSzTx/>
              <a:buNone/>
              <a:defRPr sz="3400">
                <a:latin typeface="Helvetica"/>
                <a:ea typeface="Helvetica"/>
                <a:cs typeface="Helvetica"/>
                <a:sym typeface="Helvetica"/>
              </a:defRPr>
            </a:pPr>
            <a:r>
              <a:t>§108</a:t>
            </a:r>
          </a:p>
          <a:p>
            <a:pPr marL="0" indent="0" defTabSz="457200">
              <a:spcBef>
                <a:spcPts val="0"/>
              </a:spcBef>
              <a:buSzTx/>
              <a:buNone/>
              <a:defRPr sz="3400">
                <a:latin typeface="Helvetica"/>
                <a:ea typeface="Helvetica"/>
                <a:cs typeface="Helvetica"/>
                <a:sym typeface="Helvetica"/>
              </a:defRPr>
            </a:pPr>
            <a:r>
              <a:t>(2) Tiesas spriedumu var pamatot tikai ar apstākļiem un pierādījumiem, par kuriem lietas dalībniekiem ir bijusi iespēja paust viedokli.</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0" name="Vācijas Civilprocesa likums (Zivilprozessordnung)"/>
          <p:cNvSpPr txBox="1"/>
          <p:nvPr>
            <p:ph type="title"/>
          </p:nvPr>
        </p:nvSpPr>
        <p:spPr>
          <a:prstGeom prst="rect">
            <a:avLst/>
          </a:prstGeom>
        </p:spPr>
        <p:txBody>
          <a:bodyPr/>
          <a:lstStyle>
            <a:lvl1pPr defTabSz="457200">
              <a:defRPr sz="4200">
                <a:latin typeface="Helvetica"/>
                <a:ea typeface="Helvetica"/>
                <a:cs typeface="Helvetica"/>
                <a:sym typeface="Helvetica"/>
              </a:defRPr>
            </a:lvl1pPr>
          </a:lstStyle>
          <a:p>
            <a:pPr/>
            <a:r>
              <a:t>Vācijas Civilprocesa likums (Zivilprozessordnung)</a:t>
            </a:r>
          </a:p>
        </p:txBody>
      </p:sp>
      <p:sp>
        <p:nvSpPr>
          <p:cNvPr id="141" name="§139…"/>
          <p:cNvSpPr txBox="1"/>
          <p:nvPr>
            <p:ph type="body" idx="1"/>
          </p:nvPr>
        </p:nvSpPr>
        <p:spPr>
          <a:xfrm>
            <a:off x="952500" y="2328940"/>
            <a:ext cx="11099800" cy="6548360"/>
          </a:xfrm>
          <a:prstGeom prst="rect">
            <a:avLst/>
          </a:prstGeom>
        </p:spPr>
        <p:txBody>
          <a:bodyPr anchor="t"/>
          <a:lstStyle/>
          <a:p>
            <a:pPr marL="0" indent="0" defTabSz="434340">
              <a:spcBef>
                <a:spcPts val="0"/>
              </a:spcBef>
              <a:buSzTx/>
              <a:buNone/>
              <a:defRPr sz="3040">
                <a:latin typeface="Helvetica"/>
                <a:ea typeface="Helvetica"/>
                <a:cs typeface="Helvetica"/>
                <a:sym typeface="Helvetica"/>
              </a:defRPr>
            </a:pPr>
            <a:r>
              <a:t>§139</a:t>
            </a:r>
          </a:p>
          <a:p>
            <a:pPr marL="0" indent="0" defTabSz="434340">
              <a:spcBef>
                <a:spcPts val="0"/>
              </a:spcBef>
              <a:buSzTx/>
              <a:buNone/>
              <a:defRPr sz="3040">
                <a:latin typeface="Helvetica"/>
                <a:ea typeface="Helvetica"/>
                <a:cs typeface="Helvetica"/>
                <a:sym typeface="Helvetica"/>
              </a:defRPr>
            </a:pPr>
            <a:r>
              <a:t>(1) Tiesai jāsekmē, lai lietas dalībnieki sniegtu paskaidrojumus par visiem lietas nozīmīgajiem apstākļiem, tostarp norāda uz pierādījumiem un iesniedz lūgumus.</a:t>
            </a:r>
          </a:p>
          <a:p>
            <a:pPr marL="0" indent="0" defTabSz="434340">
              <a:spcBef>
                <a:spcPts val="0"/>
              </a:spcBef>
              <a:buSzTx/>
              <a:buNone/>
              <a:defRPr sz="3040">
                <a:latin typeface="Helvetica"/>
                <a:ea typeface="Helvetica"/>
                <a:cs typeface="Helvetica"/>
                <a:sym typeface="Helvetica"/>
              </a:defRPr>
            </a:pPr>
          </a:p>
          <a:p>
            <a:pPr marL="0" indent="0" defTabSz="434340">
              <a:spcBef>
                <a:spcPts val="0"/>
              </a:spcBef>
              <a:buSzTx/>
              <a:buNone/>
              <a:defRPr sz="3040">
                <a:latin typeface="Helvetica"/>
                <a:ea typeface="Helvetica"/>
                <a:cs typeface="Helvetica"/>
                <a:sym typeface="Helvetica"/>
              </a:defRPr>
            </a:pPr>
            <a:r>
              <a:t>(2) Ja tiesa spriedumu vēlas balstīt uz apsvērumu, par kuru lietas dalībnieks acīmredzami ir aizmirsis izteikties vai uzskatījis par nebūtisku, tad tiesai uz to ir jānorāda un jādod iespēja izteikties. Tas jādara arī gadījumos, kad tiesas viedoklis par kādu jautājumu (apsvērumu) atšķiras no abu lietas dalībnieku viedokļa.</a:t>
            </a:r>
          </a:p>
          <a:p>
            <a:pPr marL="0" indent="0" defTabSz="434340">
              <a:spcBef>
                <a:spcPts val="0"/>
              </a:spcBef>
              <a:buSzTx/>
              <a:buNone/>
              <a:defRPr sz="3040">
                <a:latin typeface="Helvetica"/>
                <a:ea typeface="Helvetica"/>
                <a:cs typeface="Helvetica"/>
                <a:sym typeface="Helvetica"/>
              </a:defRPr>
            </a:pPr>
          </a:p>
          <a:p>
            <a:pPr marL="0" indent="0" defTabSz="434340">
              <a:spcBef>
                <a:spcPts val="0"/>
              </a:spcBef>
              <a:buSzTx/>
              <a:buNone/>
              <a:defRPr sz="3040">
                <a:latin typeface="Helvetica"/>
                <a:ea typeface="Helvetica"/>
                <a:cs typeface="Helvetica"/>
                <a:sym typeface="Helvetica"/>
              </a:defRPr>
            </a:pPr>
            <a:r>
              <a:t>(3) Tiesai jāvērš lietas dalībnieku uzmanība uz tādiem jautājumiem, kas tai ir jāizlemj pēc savas iniciatīvas.</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3" name="Vācijas Civilprocesa likums (Zivilprozessordnung)"/>
          <p:cNvSpPr txBox="1"/>
          <p:nvPr>
            <p:ph type="title"/>
          </p:nvPr>
        </p:nvSpPr>
        <p:spPr>
          <a:prstGeom prst="rect">
            <a:avLst/>
          </a:prstGeom>
        </p:spPr>
        <p:txBody>
          <a:bodyPr/>
          <a:lstStyle>
            <a:lvl1pPr defTabSz="457200">
              <a:defRPr sz="4200">
                <a:latin typeface="Helvetica"/>
                <a:ea typeface="Helvetica"/>
                <a:cs typeface="Helvetica"/>
                <a:sym typeface="Helvetica"/>
              </a:defRPr>
            </a:lvl1pPr>
          </a:lstStyle>
          <a:p>
            <a:pPr/>
            <a:r>
              <a:t>Vācijas Civilprocesa likums (Zivilprozessordnung)</a:t>
            </a:r>
          </a:p>
        </p:txBody>
      </p:sp>
      <p:sp>
        <p:nvSpPr>
          <p:cNvPr id="144" name="§279…"/>
          <p:cNvSpPr txBox="1"/>
          <p:nvPr>
            <p:ph type="body" idx="1"/>
          </p:nvPr>
        </p:nvSpPr>
        <p:spPr>
          <a:prstGeom prst="rect">
            <a:avLst/>
          </a:prstGeom>
        </p:spPr>
        <p:txBody>
          <a:bodyPr anchor="t"/>
          <a:lstStyle/>
          <a:p>
            <a:pPr marL="0" indent="0" defTabSz="457200">
              <a:spcBef>
                <a:spcPts val="0"/>
              </a:spcBef>
              <a:buSzTx/>
              <a:buNone/>
              <a:defRPr sz="3000">
                <a:latin typeface="Helvetica"/>
                <a:ea typeface="Helvetica"/>
                <a:cs typeface="Helvetica"/>
                <a:sym typeface="Helvetica"/>
              </a:defRPr>
            </a:pPr>
            <a:r>
              <a:t>§279</a:t>
            </a:r>
          </a:p>
          <a:p>
            <a:pPr marL="0" indent="0" defTabSz="457200">
              <a:spcBef>
                <a:spcPts val="0"/>
              </a:spcBef>
              <a:buSzTx/>
              <a:buNone/>
              <a:defRPr sz="3000">
                <a:latin typeface="Helvetica"/>
                <a:ea typeface="Helvetica"/>
                <a:cs typeface="Helvetica"/>
                <a:sym typeface="Helvetica"/>
              </a:defRPr>
            </a:pPr>
            <a:r>
              <a:t>(3) Noslēdzot pierādījumu pārbaudi, tiesai atkal jāpārrunā ar lietas dalībniekiem lietas apstākļi un strīds, un, cik tas ir iespējams, pierādījumu pārbaudes rezultātus.</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200" u="none" kumimoji="0" normalizeH="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200" u="none" kumimoji="0" normalizeH="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