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32" d="100"/>
          <a:sy n="132" d="100"/>
        </p:scale>
        <p:origin x="-101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7578C787-56D8-4A3F-AC6D-B03211D744C9}" type="datetimeFigureOut">
              <a:rPr lang="de-DE" smtClean="0"/>
              <a:t>19.08.2019</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1CA019E3-766F-4DF8-9717-BEC20DC2042B}" type="slidenum">
              <a:rPr lang="de-DE" smtClean="0"/>
              <a:t>‹Nr.›</a:t>
            </a:fld>
            <a:endParaRPr lang="de-DE"/>
          </a:p>
        </p:txBody>
      </p:sp>
    </p:spTree>
    <p:extLst>
      <p:ext uri="{BB962C8B-B14F-4D97-AF65-F5344CB8AC3E}">
        <p14:creationId xmlns:p14="http://schemas.microsoft.com/office/powerpoint/2010/main" val="18461714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7578C787-56D8-4A3F-AC6D-B03211D744C9}" type="datetimeFigureOut">
              <a:rPr lang="de-DE" smtClean="0"/>
              <a:t>19.08.2019</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1CA019E3-766F-4DF8-9717-BEC20DC2042B}" type="slidenum">
              <a:rPr lang="de-DE" smtClean="0"/>
              <a:t>‹Nr.›</a:t>
            </a:fld>
            <a:endParaRPr lang="de-DE"/>
          </a:p>
        </p:txBody>
      </p:sp>
    </p:spTree>
    <p:extLst>
      <p:ext uri="{BB962C8B-B14F-4D97-AF65-F5344CB8AC3E}">
        <p14:creationId xmlns:p14="http://schemas.microsoft.com/office/powerpoint/2010/main" val="10566391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7578C787-56D8-4A3F-AC6D-B03211D744C9}" type="datetimeFigureOut">
              <a:rPr lang="de-DE" smtClean="0"/>
              <a:t>19.08.2019</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1CA019E3-766F-4DF8-9717-BEC20DC2042B}" type="slidenum">
              <a:rPr lang="de-DE" smtClean="0"/>
              <a:t>‹Nr.›</a:t>
            </a:fld>
            <a:endParaRPr lang="de-DE"/>
          </a:p>
        </p:txBody>
      </p:sp>
    </p:spTree>
    <p:extLst>
      <p:ext uri="{BB962C8B-B14F-4D97-AF65-F5344CB8AC3E}">
        <p14:creationId xmlns:p14="http://schemas.microsoft.com/office/powerpoint/2010/main" val="28806875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7578C787-56D8-4A3F-AC6D-B03211D744C9}" type="datetimeFigureOut">
              <a:rPr lang="de-DE" smtClean="0"/>
              <a:t>19.08.2019</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1CA019E3-766F-4DF8-9717-BEC20DC2042B}" type="slidenum">
              <a:rPr lang="de-DE" smtClean="0"/>
              <a:t>‹Nr.›</a:t>
            </a:fld>
            <a:endParaRPr lang="de-DE"/>
          </a:p>
        </p:txBody>
      </p:sp>
    </p:spTree>
    <p:extLst>
      <p:ext uri="{BB962C8B-B14F-4D97-AF65-F5344CB8AC3E}">
        <p14:creationId xmlns:p14="http://schemas.microsoft.com/office/powerpoint/2010/main" val="6306512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4" name="Datumsplatzhalter 3"/>
          <p:cNvSpPr>
            <a:spLocks noGrp="1"/>
          </p:cNvSpPr>
          <p:nvPr>
            <p:ph type="dt" sz="half" idx="10"/>
          </p:nvPr>
        </p:nvSpPr>
        <p:spPr/>
        <p:txBody>
          <a:bodyPr/>
          <a:lstStyle/>
          <a:p>
            <a:fld id="{7578C787-56D8-4A3F-AC6D-B03211D744C9}" type="datetimeFigureOut">
              <a:rPr lang="de-DE" smtClean="0"/>
              <a:t>19.08.2019</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1CA019E3-766F-4DF8-9717-BEC20DC2042B}" type="slidenum">
              <a:rPr lang="de-DE" smtClean="0"/>
              <a:t>‹Nr.›</a:t>
            </a:fld>
            <a:endParaRPr lang="de-DE"/>
          </a:p>
        </p:txBody>
      </p:sp>
    </p:spTree>
    <p:extLst>
      <p:ext uri="{BB962C8B-B14F-4D97-AF65-F5344CB8AC3E}">
        <p14:creationId xmlns:p14="http://schemas.microsoft.com/office/powerpoint/2010/main" val="18860801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7578C787-56D8-4A3F-AC6D-B03211D744C9}" type="datetimeFigureOut">
              <a:rPr lang="de-DE" smtClean="0"/>
              <a:t>19.08.2019</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1CA019E3-766F-4DF8-9717-BEC20DC2042B}" type="slidenum">
              <a:rPr lang="de-DE" smtClean="0"/>
              <a:t>‹Nr.›</a:t>
            </a:fld>
            <a:endParaRPr lang="de-DE"/>
          </a:p>
        </p:txBody>
      </p:sp>
    </p:spTree>
    <p:extLst>
      <p:ext uri="{BB962C8B-B14F-4D97-AF65-F5344CB8AC3E}">
        <p14:creationId xmlns:p14="http://schemas.microsoft.com/office/powerpoint/2010/main" val="6307415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7578C787-56D8-4A3F-AC6D-B03211D744C9}" type="datetimeFigureOut">
              <a:rPr lang="de-DE" smtClean="0"/>
              <a:t>19.08.2019</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1CA019E3-766F-4DF8-9717-BEC20DC2042B}" type="slidenum">
              <a:rPr lang="de-DE" smtClean="0"/>
              <a:t>‹Nr.›</a:t>
            </a:fld>
            <a:endParaRPr lang="de-DE"/>
          </a:p>
        </p:txBody>
      </p:sp>
    </p:spTree>
    <p:extLst>
      <p:ext uri="{BB962C8B-B14F-4D97-AF65-F5344CB8AC3E}">
        <p14:creationId xmlns:p14="http://schemas.microsoft.com/office/powerpoint/2010/main" val="23884162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7578C787-56D8-4A3F-AC6D-B03211D744C9}" type="datetimeFigureOut">
              <a:rPr lang="de-DE" smtClean="0"/>
              <a:t>19.08.2019</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1CA019E3-766F-4DF8-9717-BEC20DC2042B}" type="slidenum">
              <a:rPr lang="de-DE" smtClean="0"/>
              <a:t>‹Nr.›</a:t>
            </a:fld>
            <a:endParaRPr lang="de-DE"/>
          </a:p>
        </p:txBody>
      </p:sp>
    </p:spTree>
    <p:extLst>
      <p:ext uri="{BB962C8B-B14F-4D97-AF65-F5344CB8AC3E}">
        <p14:creationId xmlns:p14="http://schemas.microsoft.com/office/powerpoint/2010/main" val="16306021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7578C787-56D8-4A3F-AC6D-B03211D744C9}" type="datetimeFigureOut">
              <a:rPr lang="de-DE" smtClean="0"/>
              <a:t>19.08.2019</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1CA019E3-766F-4DF8-9717-BEC20DC2042B}" type="slidenum">
              <a:rPr lang="de-DE" smtClean="0"/>
              <a:t>‹Nr.›</a:t>
            </a:fld>
            <a:endParaRPr lang="de-DE"/>
          </a:p>
        </p:txBody>
      </p:sp>
    </p:spTree>
    <p:extLst>
      <p:ext uri="{BB962C8B-B14F-4D97-AF65-F5344CB8AC3E}">
        <p14:creationId xmlns:p14="http://schemas.microsoft.com/office/powerpoint/2010/main" val="13738108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7578C787-56D8-4A3F-AC6D-B03211D744C9}" type="datetimeFigureOut">
              <a:rPr lang="de-DE" smtClean="0"/>
              <a:t>19.08.2019</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1CA019E3-766F-4DF8-9717-BEC20DC2042B}" type="slidenum">
              <a:rPr lang="de-DE" smtClean="0"/>
              <a:t>‹Nr.›</a:t>
            </a:fld>
            <a:endParaRPr lang="de-DE"/>
          </a:p>
        </p:txBody>
      </p:sp>
    </p:spTree>
    <p:extLst>
      <p:ext uri="{BB962C8B-B14F-4D97-AF65-F5344CB8AC3E}">
        <p14:creationId xmlns:p14="http://schemas.microsoft.com/office/powerpoint/2010/main" val="9023674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7578C787-56D8-4A3F-AC6D-B03211D744C9}" type="datetimeFigureOut">
              <a:rPr lang="de-DE" smtClean="0"/>
              <a:t>19.08.2019</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1CA019E3-766F-4DF8-9717-BEC20DC2042B}" type="slidenum">
              <a:rPr lang="de-DE" smtClean="0"/>
              <a:t>‹Nr.›</a:t>
            </a:fld>
            <a:endParaRPr lang="de-DE"/>
          </a:p>
        </p:txBody>
      </p:sp>
    </p:spTree>
    <p:extLst>
      <p:ext uri="{BB962C8B-B14F-4D97-AF65-F5344CB8AC3E}">
        <p14:creationId xmlns:p14="http://schemas.microsoft.com/office/powerpoint/2010/main" val="30167980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78C787-56D8-4A3F-AC6D-B03211D744C9}" type="datetimeFigureOut">
              <a:rPr lang="de-DE" smtClean="0"/>
              <a:t>19.08.2019</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A019E3-766F-4DF8-9717-BEC20DC2042B}" type="slidenum">
              <a:rPr lang="de-DE" smtClean="0"/>
              <a:t>‹Nr.›</a:t>
            </a:fld>
            <a:endParaRPr lang="de-DE"/>
          </a:p>
        </p:txBody>
      </p:sp>
    </p:spTree>
    <p:extLst>
      <p:ext uri="{BB962C8B-B14F-4D97-AF65-F5344CB8AC3E}">
        <p14:creationId xmlns:p14="http://schemas.microsoft.com/office/powerpoint/2010/main" val="36137428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755576" y="332656"/>
            <a:ext cx="7776864" cy="5976663"/>
          </a:xfrm>
        </p:spPr>
        <p:txBody>
          <a:bodyPr>
            <a:normAutofit/>
          </a:bodyPr>
          <a:lstStyle/>
          <a:p>
            <a:r>
              <a:rPr lang="en-US" dirty="0" smtClean="0"/>
              <a:t>Principles of administrative court procedure with a focus on </a:t>
            </a:r>
            <a:br>
              <a:rPr lang="en-US" dirty="0" smtClean="0"/>
            </a:br>
            <a:r>
              <a:rPr lang="en-US" dirty="0" smtClean="0"/>
              <a:t>the ex officio principle – </a:t>
            </a:r>
            <a:br>
              <a:rPr lang="en-US" dirty="0" smtClean="0"/>
            </a:br>
            <a:r>
              <a:rPr lang="en-US" dirty="0" smtClean="0"/>
              <a:t>the German experience</a:t>
            </a:r>
            <a:br>
              <a:rPr lang="en-US" dirty="0" smtClean="0"/>
            </a:br>
            <a:r>
              <a:rPr lang="en-US" dirty="0" smtClean="0"/>
              <a:t/>
            </a:r>
            <a:br>
              <a:rPr lang="en-US" dirty="0" smtClean="0"/>
            </a:br>
            <a:r>
              <a:rPr lang="en-US" sz="1600" dirty="0" smtClean="0"/>
              <a:t>Presentation at the conference “Role of Administrative Courts in the application of legal principles” on the 15th anniversary of the establishment of administrative courts in Latvia, Riga, 6th September 2019</a:t>
            </a:r>
            <a:br>
              <a:rPr lang="en-US" sz="1600" dirty="0" smtClean="0"/>
            </a:br>
            <a:r>
              <a:rPr lang="en-US" sz="1600" dirty="0" smtClean="0"/>
              <a:t/>
            </a:r>
            <a:br>
              <a:rPr lang="en-US" sz="1600" dirty="0" smtClean="0"/>
            </a:br>
            <a:r>
              <a:rPr lang="en-US" sz="1600" dirty="0" smtClean="0"/>
              <a:t>by </a:t>
            </a:r>
            <a:br>
              <a:rPr lang="en-US" sz="1600" dirty="0" smtClean="0"/>
            </a:br>
            <a:r>
              <a:rPr lang="en-US" sz="1600" dirty="0" smtClean="0"/>
              <a:t>Holger Böhmann. Judge at the Federal Administrative Court, Leipzig, Germany</a:t>
            </a:r>
            <a:br>
              <a:rPr lang="en-US" sz="1600" dirty="0" smtClean="0"/>
            </a:br>
            <a:r>
              <a:rPr lang="en-US" sz="1600" dirty="0" smtClean="0"/>
              <a:t/>
            </a:r>
            <a:br>
              <a:rPr lang="en-US" sz="1600" dirty="0" smtClean="0"/>
            </a:br>
            <a:endParaRPr lang="de-DE" sz="1600" dirty="0"/>
          </a:p>
        </p:txBody>
      </p:sp>
    </p:spTree>
    <p:extLst>
      <p:ext uri="{BB962C8B-B14F-4D97-AF65-F5344CB8AC3E}">
        <p14:creationId xmlns:p14="http://schemas.microsoft.com/office/powerpoint/2010/main" val="40828055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r>
              <a:rPr lang="en-US" sz="2400" b="1" dirty="0" smtClean="0"/>
              <a:t>Principles of administrative court procedure with </a:t>
            </a:r>
            <a:br>
              <a:rPr lang="en-US" sz="2400" b="1" dirty="0" smtClean="0"/>
            </a:br>
            <a:r>
              <a:rPr lang="en-US" sz="2400" b="1" dirty="0" smtClean="0"/>
              <a:t>a focus on the ex officio principle – </a:t>
            </a:r>
            <a:br>
              <a:rPr lang="en-US" sz="2400" b="1" dirty="0" smtClean="0"/>
            </a:br>
            <a:r>
              <a:rPr lang="en-US" sz="2400" b="1" dirty="0" smtClean="0"/>
              <a:t>the German experience</a:t>
            </a:r>
            <a:endParaRPr lang="de-DE" sz="2400" b="1" dirty="0"/>
          </a:p>
        </p:txBody>
      </p:sp>
      <p:sp>
        <p:nvSpPr>
          <p:cNvPr id="3" name="Inhaltsplatzhalter 2"/>
          <p:cNvSpPr>
            <a:spLocks noGrp="1"/>
          </p:cNvSpPr>
          <p:nvPr>
            <p:ph idx="1"/>
          </p:nvPr>
        </p:nvSpPr>
        <p:spPr/>
        <p:txBody>
          <a:bodyPr>
            <a:normAutofit fontScale="85000" lnSpcReduction="10000"/>
          </a:bodyPr>
          <a:lstStyle/>
          <a:p>
            <a:pPr marL="0" indent="0">
              <a:buNone/>
            </a:pPr>
            <a:endParaRPr lang="de-DE" dirty="0" smtClean="0"/>
          </a:p>
          <a:p>
            <a:pPr marL="0" indent="0">
              <a:buNone/>
            </a:pPr>
            <a:r>
              <a:rPr lang="de-DE" dirty="0" smtClean="0"/>
              <a:t>8. </a:t>
            </a:r>
            <a:r>
              <a:rPr lang="de-DE" i="1" u="sng" dirty="0" smtClean="0"/>
              <a:t>Ex officio </a:t>
            </a:r>
            <a:r>
              <a:rPr lang="de-DE" i="1" u="sng" dirty="0" err="1" smtClean="0"/>
              <a:t>principle</a:t>
            </a:r>
            <a:endParaRPr lang="de-DE" i="1" u="sng" dirty="0" smtClean="0"/>
          </a:p>
          <a:p>
            <a:pPr marL="0" indent="0">
              <a:buNone/>
            </a:pPr>
            <a:endParaRPr lang="en-US" dirty="0" smtClean="0"/>
          </a:p>
          <a:p>
            <a:pPr marL="0" indent="0">
              <a:buNone/>
            </a:pPr>
            <a:r>
              <a:rPr lang="en-US" dirty="0" smtClean="0"/>
              <a:t>Constitutional background</a:t>
            </a:r>
          </a:p>
          <a:p>
            <a:pPr marL="0" indent="0">
              <a:buNone/>
            </a:pPr>
            <a:endParaRPr lang="en-US" dirty="0" smtClean="0"/>
          </a:p>
          <a:p>
            <a:pPr marL="0" indent="0">
              <a:buNone/>
            </a:pPr>
            <a:r>
              <a:rPr lang="en-US" dirty="0" smtClean="0"/>
              <a:t>Content</a:t>
            </a:r>
          </a:p>
          <a:p>
            <a:pPr>
              <a:buFontTx/>
              <a:buChar char="-"/>
            </a:pPr>
            <a:r>
              <a:rPr lang="en-US" sz="2400" dirty="0" smtClean="0"/>
              <a:t>Establishment of facts, discretion</a:t>
            </a:r>
          </a:p>
          <a:p>
            <a:pPr>
              <a:buFontTx/>
              <a:buChar char="-"/>
            </a:pPr>
            <a:r>
              <a:rPr lang="en-US" sz="2400" dirty="0" smtClean="0"/>
              <a:t>Instruments and means</a:t>
            </a:r>
          </a:p>
          <a:p>
            <a:pPr>
              <a:buFontTx/>
              <a:buChar char="-"/>
            </a:pPr>
            <a:r>
              <a:rPr lang="en-US" sz="2400" dirty="0" smtClean="0"/>
              <a:t>Ripeness for decision</a:t>
            </a:r>
          </a:p>
          <a:p>
            <a:pPr>
              <a:buFontTx/>
              <a:buChar char="-"/>
            </a:pPr>
            <a:endParaRPr lang="en-US" sz="2400" dirty="0"/>
          </a:p>
          <a:p>
            <a:pPr marL="0" indent="0">
              <a:buNone/>
            </a:pPr>
            <a:r>
              <a:rPr lang="en-US" dirty="0" err="1" smtClean="0"/>
              <a:t>Iura</a:t>
            </a:r>
            <a:r>
              <a:rPr lang="en-US" dirty="0" smtClean="0"/>
              <a:t> </a:t>
            </a:r>
            <a:r>
              <a:rPr lang="en-US" dirty="0" err="1" smtClean="0"/>
              <a:t>novit</a:t>
            </a:r>
            <a:r>
              <a:rPr lang="en-US" dirty="0" smtClean="0"/>
              <a:t> curia</a:t>
            </a:r>
          </a:p>
          <a:p>
            <a:pPr marL="0" indent="0">
              <a:buNone/>
            </a:pPr>
            <a:endParaRPr lang="de-DE" dirty="0"/>
          </a:p>
        </p:txBody>
      </p:sp>
    </p:spTree>
    <p:extLst>
      <p:ext uri="{BB962C8B-B14F-4D97-AF65-F5344CB8AC3E}">
        <p14:creationId xmlns:p14="http://schemas.microsoft.com/office/powerpoint/2010/main" val="23964647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r>
              <a:rPr lang="en-US" sz="2400" b="1" dirty="0" smtClean="0"/>
              <a:t>Principles of administrative court procedure with </a:t>
            </a:r>
            <a:br>
              <a:rPr lang="en-US" sz="2400" b="1" dirty="0" smtClean="0"/>
            </a:br>
            <a:r>
              <a:rPr lang="en-US" sz="2400" b="1" dirty="0" smtClean="0"/>
              <a:t>a focus on the ex officio principle – </a:t>
            </a:r>
            <a:br>
              <a:rPr lang="en-US" sz="2400" b="1" dirty="0" smtClean="0"/>
            </a:br>
            <a:r>
              <a:rPr lang="en-US" sz="2400" b="1" dirty="0" smtClean="0"/>
              <a:t>the German experience</a:t>
            </a:r>
            <a:endParaRPr lang="de-DE" sz="2400" b="1" dirty="0"/>
          </a:p>
        </p:txBody>
      </p:sp>
      <p:sp>
        <p:nvSpPr>
          <p:cNvPr id="3" name="Inhaltsplatzhalter 2"/>
          <p:cNvSpPr>
            <a:spLocks noGrp="1"/>
          </p:cNvSpPr>
          <p:nvPr>
            <p:ph idx="1"/>
          </p:nvPr>
        </p:nvSpPr>
        <p:spPr/>
        <p:txBody>
          <a:bodyPr>
            <a:normAutofit fontScale="92500" lnSpcReduction="20000"/>
          </a:bodyPr>
          <a:lstStyle/>
          <a:p>
            <a:pPr marL="0" indent="0">
              <a:buNone/>
            </a:pPr>
            <a:r>
              <a:rPr lang="de-DE" dirty="0" smtClean="0"/>
              <a:t>8. </a:t>
            </a:r>
            <a:r>
              <a:rPr lang="de-DE" i="1" u="sng" dirty="0" smtClean="0"/>
              <a:t>Ex officio </a:t>
            </a:r>
            <a:r>
              <a:rPr lang="de-DE" i="1" u="sng" dirty="0" err="1" smtClean="0"/>
              <a:t>principle</a:t>
            </a:r>
            <a:endParaRPr lang="de-DE" i="1" u="sng" dirty="0" smtClean="0"/>
          </a:p>
          <a:p>
            <a:pPr marL="0" indent="0">
              <a:buNone/>
            </a:pPr>
            <a:endParaRPr lang="de-DE" dirty="0" smtClean="0"/>
          </a:p>
          <a:p>
            <a:pPr marL="0" indent="0">
              <a:buNone/>
            </a:pPr>
            <a:r>
              <a:rPr lang="de-DE" dirty="0" err="1" smtClean="0"/>
              <a:t>Practical</a:t>
            </a:r>
            <a:r>
              <a:rPr lang="de-DE" dirty="0" smtClean="0"/>
              <a:t> </a:t>
            </a:r>
            <a:r>
              <a:rPr lang="de-DE" dirty="0" err="1" smtClean="0"/>
              <a:t>effects</a:t>
            </a:r>
            <a:endParaRPr lang="de-DE" dirty="0" smtClean="0"/>
          </a:p>
          <a:p>
            <a:pPr>
              <a:buFontTx/>
              <a:buChar char="-"/>
            </a:pPr>
            <a:r>
              <a:rPr lang="de-DE" sz="2200" dirty="0" err="1" smtClean="0"/>
              <a:t>No</a:t>
            </a:r>
            <a:r>
              <a:rPr lang="de-DE" sz="2200" dirty="0" smtClean="0"/>
              <a:t> formal </a:t>
            </a:r>
            <a:r>
              <a:rPr lang="de-DE" sz="2200" dirty="0" err="1" smtClean="0"/>
              <a:t>burden</a:t>
            </a:r>
            <a:r>
              <a:rPr lang="de-DE" sz="2200" dirty="0" smtClean="0"/>
              <a:t> </a:t>
            </a:r>
            <a:r>
              <a:rPr lang="de-DE" sz="2200" dirty="0" err="1" smtClean="0"/>
              <a:t>of</a:t>
            </a:r>
            <a:r>
              <a:rPr lang="de-DE" sz="2200" dirty="0" smtClean="0"/>
              <a:t> </a:t>
            </a:r>
            <a:r>
              <a:rPr lang="de-DE" sz="2200" dirty="0" err="1" smtClean="0"/>
              <a:t>proof</a:t>
            </a:r>
            <a:endParaRPr lang="de-DE" sz="2200" dirty="0" smtClean="0"/>
          </a:p>
          <a:p>
            <a:pPr>
              <a:buFontTx/>
              <a:buChar char="-"/>
            </a:pPr>
            <a:r>
              <a:rPr lang="de-DE" sz="2200" dirty="0" err="1" smtClean="0"/>
              <a:t>No</a:t>
            </a:r>
            <a:r>
              <a:rPr lang="de-DE" sz="2200" dirty="0" smtClean="0"/>
              <a:t> </a:t>
            </a:r>
            <a:r>
              <a:rPr lang="de-DE" sz="2200" dirty="0" err="1" smtClean="0"/>
              <a:t>judgment</a:t>
            </a:r>
            <a:r>
              <a:rPr lang="de-DE" sz="2200" dirty="0" smtClean="0"/>
              <a:t> </a:t>
            </a:r>
            <a:r>
              <a:rPr lang="de-DE" sz="2200" dirty="0" err="1" smtClean="0"/>
              <a:t>by</a:t>
            </a:r>
            <a:r>
              <a:rPr lang="de-DE" sz="2200" dirty="0" smtClean="0"/>
              <a:t> </a:t>
            </a:r>
            <a:r>
              <a:rPr lang="de-DE" sz="2200" dirty="0" err="1" smtClean="0"/>
              <a:t>default</a:t>
            </a:r>
            <a:endParaRPr lang="de-DE" sz="2200" dirty="0" smtClean="0"/>
          </a:p>
          <a:p>
            <a:pPr marL="0" indent="0">
              <a:buNone/>
            </a:pPr>
            <a:endParaRPr lang="de-DE" dirty="0" smtClean="0"/>
          </a:p>
          <a:p>
            <a:pPr marL="0" indent="0">
              <a:buNone/>
            </a:pPr>
            <a:r>
              <a:rPr lang="de-DE" dirty="0" err="1" smtClean="0"/>
              <a:t>Exceptions</a:t>
            </a:r>
            <a:r>
              <a:rPr lang="de-DE" dirty="0" smtClean="0"/>
              <a:t> </a:t>
            </a:r>
            <a:r>
              <a:rPr lang="de-DE" dirty="0" err="1" smtClean="0"/>
              <a:t>and</a:t>
            </a:r>
            <a:r>
              <a:rPr lang="de-DE" dirty="0" smtClean="0"/>
              <a:t> </a:t>
            </a:r>
            <a:r>
              <a:rPr lang="de-DE" dirty="0" err="1" smtClean="0"/>
              <a:t>modifications</a:t>
            </a:r>
            <a:endParaRPr lang="de-DE" dirty="0" smtClean="0"/>
          </a:p>
          <a:p>
            <a:pPr>
              <a:buFontTx/>
              <a:buChar char="-"/>
            </a:pPr>
            <a:r>
              <a:rPr lang="de-DE" sz="2200" dirty="0" err="1" smtClean="0"/>
              <a:t>Certainty</a:t>
            </a:r>
            <a:r>
              <a:rPr lang="de-DE" sz="2200" dirty="0" smtClean="0"/>
              <a:t> </a:t>
            </a:r>
            <a:r>
              <a:rPr lang="de-DE" sz="2200" dirty="0" err="1" smtClean="0"/>
              <a:t>of</a:t>
            </a:r>
            <a:r>
              <a:rPr lang="de-DE" sz="2200" dirty="0" smtClean="0"/>
              <a:t> </a:t>
            </a:r>
            <a:r>
              <a:rPr lang="de-DE" sz="2200" dirty="0" err="1" smtClean="0"/>
              <a:t>the</a:t>
            </a:r>
            <a:r>
              <a:rPr lang="de-DE" sz="2200" dirty="0" smtClean="0"/>
              <a:t> </a:t>
            </a:r>
            <a:r>
              <a:rPr lang="de-DE" sz="2200" dirty="0" err="1" smtClean="0"/>
              <a:t>law</a:t>
            </a:r>
            <a:endParaRPr lang="de-DE" sz="2200" dirty="0" smtClean="0"/>
          </a:p>
          <a:p>
            <a:pPr>
              <a:buFontTx/>
              <a:buChar char="-"/>
            </a:pPr>
            <a:r>
              <a:rPr lang="de-DE" sz="2200" dirty="0" smtClean="0"/>
              <a:t>Separation </a:t>
            </a:r>
            <a:r>
              <a:rPr lang="de-DE" sz="2200" dirty="0" err="1" smtClean="0"/>
              <a:t>of</a:t>
            </a:r>
            <a:r>
              <a:rPr lang="de-DE" sz="2200" dirty="0" smtClean="0"/>
              <a:t> </a:t>
            </a:r>
            <a:r>
              <a:rPr lang="de-DE" sz="2200" dirty="0" err="1" smtClean="0"/>
              <a:t>powers</a:t>
            </a:r>
            <a:endParaRPr lang="de-DE" sz="2200" dirty="0" smtClean="0"/>
          </a:p>
          <a:p>
            <a:pPr>
              <a:buFontTx/>
              <a:buChar char="-"/>
            </a:pPr>
            <a:r>
              <a:rPr lang="de-DE" sz="2200" dirty="0" err="1" smtClean="0"/>
              <a:t>Cooperation</a:t>
            </a:r>
            <a:r>
              <a:rPr lang="de-DE" sz="2200" dirty="0" smtClean="0"/>
              <a:t> </a:t>
            </a:r>
            <a:r>
              <a:rPr lang="de-DE" sz="2200" dirty="0" err="1" smtClean="0"/>
              <a:t>of</a:t>
            </a:r>
            <a:r>
              <a:rPr lang="de-DE" sz="2200" dirty="0" smtClean="0"/>
              <a:t> </a:t>
            </a:r>
            <a:r>
              <a:rPr lang="de-DE" sz="2200" dirty="0" err="1" smtClean="0"/>
              <a:t>and</a:t>
            </a:r>
            <a:r>
              <a:rPr lang="de-DE" sz="2200" dirty="0" smtClean="0"/>
              <a:t> </a:t>
            </a:r>
            <a:r>
              <a:rPr lang="de-DE" sz="2200" dirty="0" err="1" smtClean="0"/>
              <a:t>contribution</a:t>
            </a:r>
            <a:r>
              <a:rPr lang="de-DE" sz="2200" dirty="0" smtClean="0"/>
              <a:t> </a:t>
            </a:r>
            <a:r>
              <a:rPr lang="de-DE" sz="2200" dirty="0" err="1" smtClean="0"/>
              <a:t>by</a:t>
            </a:r>
            <a:r>
              <a:rPr lang="de-DE" sz="2200" dirty="0" smtClean="0"/>
              <a:t> </a:t>
            </a:r>
            <a:r>
              <a:rPr lang="de-DE" sz="2200" dirty="0" err="1" smtClean="0"/>
              <a:t>the</a:t>
            </a:r>
            <a:r>
              <a:rPr lang="de-DE" sz="2200" dirty="0" smtClean="0"/>
              <a:t> </a:t>
            </a:r>
            <a:r>
              <a:rPr lang="de-DE" sz="2200" dirty="0" err="1" smtClean="0"/>
              <a:t>parties</a:t>
            </a:r>
            <a:endParaRPr lang="de-DE" sz="2200" dirty="0" smtClean="0"/>
          </a:p>
          <a:p>
            <a:pPr>
              <a:buFontTx/>
              <a:buChar char="-"/>
            </a:pPr>
            <a:r>
              <a:rPr lang="de-DE" sz="2200" dirty="0" err="1" smtClean="0"/>
              <a:t>Prohibitions</a:t>
            </a:r>
            <a:r>
              <a:rPr lang="de-DE" sz="2200" dirty="0" smtClean="0"/>
              <a:t> on </a:t>
            </a:r>
            <a:r>
              <a:rPr lang="de-DE" sz="2200" dirty="0" err="1" smtClean="0"/>
              <a:t>taking</a:t>
            </a:r>
            <a:r>
              <a:rPr lang="de-DE" sz="2200" dirty="0" smtClean="0"/>
              <a:t> </a:t>
            </a:r>
            <a:r>
              <a:rPr lang="de-DE" sz="2200" dirty="0" err="1" smtClean="0"/>
              <a:t>and</a:t>
            </a:r>
            <a:r>
              <a:rPr lang="de-DE" sz="2200" dirty="0" smtClean="0"/>
              <a:t> </a:t>
            </a:r>
            <a:r>
              <a:rPr lang="de-DE" sz="2200" dirty="0" err="1" smtClean="0"/>
              <a:t>the</a:t>
            </a:r>
            <a:r>
              <a:rPr lang="de-DE" sz="2200" dirty="0" smtClean="0"/>
              <a:t> </a:t>
            </a:r>
            <a:r>
              <a:rPr lang="de-DE" sz="2200" dirty="0" err="1" smtClean="0"/>
              <a:t>use</a:t>
            </a:r>
            <a:r>
              <a:rPr lang="de-DE" sz="2200" dirty="0" smtClean="0"/>
              <a:t> </a:t>
            </a:r>
            <a:r>
              <a:rPr lang="de-DE" sz="2200" dirty="0" err="1" smtClean="0"/>
              <a:t>of</a:t>
            </a:r>
            <a:r>
              <a:rPr lang="de-DE" sz="2200" dirty="0" smtClean="0"/>
              <a:t> </a:t>
            </a:r>
            <a:r>
              <a:rPr lang="de-DE" sz="2200" dirty="0" err="1" smtClean="0"/>
              <a:t>evidence</a:t>
            </a:r>
            <a:endParaRPr lang="de-DE" sz="2200" dirty="0" smtClean="0"/>
          </a:p>
        </p:txBody>
      </p:sp>
    </p:spTree>
    <p:extLst>
      <p:ext uri="{BB962C8B-B14F-4D97-AF65-F5344CB8AC3E}">
        <p14:creationId xmlns:p14="http://schemas.microsoft.com/office/powerpoint/2010/main" val="3575314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r>
              <a:rPr lang="en-US" sz="2400" b="1" dirty="0" smtClean="0"/>
              <a:t>Principles of administrative court procedure with </a:t>
            </a:r>
            <a:br>
              <a:rPr lang="en-US" sz="2400" b="1" dirty="0" smtClean="0"/>
            </a:br>
            <a:r>
              <a:rPr lang="en-US" sz="2400" b="1" dirty="0" smtClean="0"/>
              <a:t>a focus on the ex officio principle – </a:t>
            </a:r>
            <a:br>
              <a:rPr lang="en-US" sz="2400" b="1" dirty="0" smtClean="0"/>
            </a:br>
            <a:r>
              <a:rPr lang="en-US" sz="2400" b="1" dirty="0" smtClean="0"/>
              <a:t>the German experience</a:t>
            </a:r>
            <a:endParaRPr lang="de-DE" sz="2400" b="1" dirty="0"/>
          </a:p>
        </p:txBody>
      </p:sp>
      <p:sp>
        <p:nvSpPr>
          <p:cNvPr id="3" name="Inhaltsplatzhalter 2"/>
          <p:cNvSpPr>
            <a:spLocks noGrp="1"/>
          </p:cNvSpPr>
          <p:nvPr>
            <p:ph idx="1"/>
          </p:nvPr>
        </p:nvSpPr>
        <p:spPr/>
        <p:txBody>
          <a:bodyPr/>
          <a:lstStyle/>
          <a:p>
            <a:pPr marL="0" indent="0">
              <a:buNone/>
            </a:pPr>
            <a:endParaRPr lang="de-DE" dirty="0" smtClean="0"/>
          </a:p>
          <a:p>
            <a:pPr marL="0" indent="0">
              <a:buNone/>
            </a:pPr>
            <a:endParaRPr lang="de-DE" dirty="0"/>
          </a:p>
          <a:p>
            <a:pPr marL="0" indent="0" algn="ctr">
              <a:buNone/>
            </a:pPr>
            <a:r>
              <a:rPr lang="de-DE" sz="4000" b="1" dirty="0" err="1" smtClean="0"/>
              <a:t>Thank</a:t>
            </a:r>
            <a:r>
              <a:rPr lang="de-DE" sz="4000" b="1" dirty="0" smtClean="0"/>
              <a:t> </a:t>
            </a:r>
            <a:r>
              <a:rPr lang="de-DE" sz="4000" b="1" dirty="0" err="1" smtClean="0"/>
              <a:t>you</a:t>
            </a:r>
            <a:r>
              <a:rPr lang="de-DE" sz="4000" b="1" dirty="0" smtClean="0"/>
              <a:t> </a:t>
            </a:r>
            <a:r>
              <a:rPr lang="de-DE" sz="4000" b="1" dirty="0" err="1" smtClean="0"/>
              <a:t>for</a:t>
            </a:r>
            <a:r>
              <a:rPr lang="de-DE" sz="4000" b="1" dirty="0" smtClean="0"/>
              <a:t> </a:t>
            </a:r>
            <a:r>
              <a:rPr lang="de-DE" sz="4000" b="1" dirty="0" err="1" smtClean="0"/>
              <a:t>your</a:t>
            </a:r>
            <a:r>
              <a:rPr lang="de-DE" sz="4000" b="1" dirty="0" smtClean="0"/>
              <a:t> </a:t>
            </a:r>
            <a:r>
              <a:rPr lang="de-DE" sz="4000" b="1" dirty="0" err="1" smtClean="0"/>
              <a:t>attention</a:t>
            </a:r>
            <a:r>
              <a:rPr lang="de-DE" sz="4000" b="1" dirty="0"/>
              <a:t>!</a:t>
            </a:r>
          </a:p>
        </p:txBody>
      </p:sp>
    </p:spTree>
    <p:extLst>
      <p:ext uri="{BB962C8B-B14F-4D97-AF65-F5344CB8AC3E}">
        <p14:creationId xmlns:p14="http://schemas.microsoft.com/office/powerpoint/2010/main" val="30357921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r>
              <a:rPr lang="en-US" sz="2000" b="1" dirty="0" smtClean="0"/>
              <a:t>Principles of administrative court procedure with </a:t>
            </a:r>
            <a:br>
              <a:rPr lang="en-US" sz="2000" b="1" dirty="0" smtClean="0"/>
            </a:br>
            <a:r>
              <a:rPr lang="en-US" sz="2000" b="1" dirty="0" smtClean="0"/>
              <a:t>a focus on the ex officio principle – </a:t>
            </a:r>
            <a:br>
              <a:rPr lang="en-US" sz="2000" b="1" dirty="0" smtClean="0"/>
            </a:br>
            <a:r>
              <a:rPr lang="en-US" sz="2000" b="1" dirty="0" smtClean="0"/>
              <a:t>the German experience</a:t>
            </a:r>
            <a:r>
              <a:rPr lang="en-US" sz="2000" dirty="0" smtClean="0"/>
              <a:t/>
            </a:r>
            <a:br>
              <a:rPr lang="en-US" sz="2000" dirty="0" smtClean="0"/>
            </a:br>
            <a:endParaRPr lang="de-DE" sz="2000" dirty="0"/>
          </a:p>
        </p:txBody>
      </p:sp>
      <p:sp>
        <p:nvSpPr>
          <p:cNvPr id="3" name="Inhaltsplatzhalter 2"/>
          <p:cNvSpPr>
            <a:spLocks noGrp="1"/>
          </p:cNvSpPr>
          <p:nvPr>
            <p:ph idx="1"/>
          </p:nvPr>
        </p:nvSpPr>
        <p:spPr/>
        <p:txBody>
          <a:bodyPr>
            <a:normAutofit/>
          </a:bodyPr>
          <a:lstStyle/>
          <a:p>
            <a:pPr marL="0" indent="0">
              <a:buNone/>
            </a:pPr>
            <a:r>
              <a:rPr lang="de-DE" sz="2400" dirty="0" smtClean="0"/>
              <a:t>Content:</a:t>
            </a:r>
          </a:p>
          <a:p>
            <a:pPr marL="0" indent="0">
              <a:buNone/>
            </a:pPr>
            <a:endParaRPr lang="de-DE" sz="2400" dirty="0"/>
          </a:p>
          <a:p>
            <a:pPr marL="457200" indent="-457200">
              <a:buAutoNum type="arabicPeriod"/>
            </a:pPr>
            <a:r>
              <a:rPr lang="de-DE" sz="2400" dirty="0" err="1" smtClean="0"/>
              <a:t>Introduction</a:t>
            </a:r>
            <a:endParaRPr lang="de-DE" sz="2400" dirty="0" smtClean="0"/>
          </a:p>
          <a:p>
            <a:pPr marL="457200" indent="-457200">
              <a:buAutoNum type="arabicPeriod"/>
            </a:pPr>
            <a:r>
              <a:rPr lang="de-DE" sz="2400" dirty="0" smtClean="0"/>
              <a:t>Disposition </a:t>
            </a:r>
            <a:r>
              <a:rPr lang="de-DE" sz="2400" dirty="0" err="1" smtClean="0"/>
              <a:t>principle</a:t>
            </a:r>
            <a:endParaRPr lang="de-DE" sz="2400" dirty="0" smtClean="0"/>
          </a:p>
          <a:p>
            <a:pPr marL="457200" indent="-457200">
              <a:buAutoNum type="arabicPeriod"/>
            </a:pPr>
            <a:r>
              <a:rPr lang="de-DE" sz="2400" dirty="0" smtClean="0"/>
              <a:t>Oral </a:t>
            </a:r>
            <a:r>
              <a:rPr lang="de-DE" sz="2400" dirty="0" err="1" smtClean="0"/>
              <a:t>hearing</a:t>
            </a:r>
            <a:r>
              <a:rPr lang="de-DE" sz="2400" dirty="0" smtClean="0"/>
              <a:t> </a:t>
            </a:r>
            <a:r>
              <a:rPr lang="de-DE" sz="2400" dirty="0" err="1" smtClean="0"/>
              <a:t>and</a:t>
            </a:r>
            <a:r>
              <a:rPr lang="de-DE" sz="2400" dirty="0" smtClean="0"/>
              <a:t> </a:t>
            </a:r>
            <a:r>
              <a:rPr lang="de-DE" sz="2400" dirty="0" err="1" smtClean="0"/>
              <a:t>immdiateness</a:t>
            </a:r>
            <a:r>
              <a:rPr lang="de-DE" sz="2400" dirty="0" smtClean="0"/>
              <a:t> </a:t>
            </a:r>
            <a:r>
              <a:rPr lang="de-DE" sz="2400" dirty="0" err="1" smtClean="0"/>
              <a:t>of</a:t>
            </a:r>
            <a:r>
              <a:rPr lang="de-DE" sz="2400" dirty="0" smtClean="0"/>
              <a:t> </a:t>
            </a:r>
            <a:r>
              <a:rPr lang="de-DE" sz="2400" dirty="0" err="1" smtClean="0"/>
              <a:t>procedure</a:t>
            </a:r>
            <a:endParaRPr lang="de-DE" sz="2400" dirty="0" smtClean="0"/>
          </a:p>
          <a:p>
            <a:pPr marL="457200" indent="-457200">
              <a:buAutoNum type="arabicPeriod"/>
            </a:pPr>
            <a:r>
              <a:rPr lang="de-DE" sz="2400" dirty="0" err="1" smtClean="0"/>
              <a:t>Right</a:t>
            </a:r>
            <a:r>
              <a:rPr lang="de-DE" sz="2400" dirty="0" smtClean="0"/>
              <a:t> </a:t>
            </a:r>
            <a:r>
              <a:rPr lang="de-DE" sz="2400" dirty="0" err="1" smtClean="0"/>
              <a:t>to</a:t>
            </a:r>
            <a:r>
              <a:rPr lang="de-DE" sz="2400" dirty="0" smtClean="0"/>
              <a:t> </a:t>
            </a:r>
            <a:r>
              <a:rPr lang="de-DE" sz="2400" dirty="0" err="1" smtClean="0"/>
              <a:t>be</a:t>
            </a:r>
            <a:r>
              <a:rPr lang="de-DE" sz="2400" dirty="0" smtClean="0"/>
              <a:t> </a:t>
            </a:r>
            <a:r>
              <a:rPr lang="de-DE" sz="2400" dirty="0" err="1" smtClean="0"/>
              <a:t>heard</a:t>
            </a:r>
            <a:r>
              <a:rPr lang="de-DE" sz="2400" dirty="0" smtClean="0"/>
              <a:t> </a:t>
            </a:r>
            <a:r>
              <a:rPr lang="de-DE" sz="2400" dirty="0" err="1" smtClean="0"/>
              <a:t>and</a:t>
            </a:r>
            <a:r>
              <a:rPr lang="de-DE" sz="2400" dirty="0" smtClean="0"/>
              <a:t> </a:t>
            </a:r>
            <a:r>
              <a:rPr lang="de-DE" sz="2400" dirty="0" err="1" smtClean="0"/>
              <a:t>duty</a:t>
            </a:r>
            <a:r>
              <a:rPr lang="de-DE" sz="2400" dirty="0" smtClean="0"/>
              <a:t> </a:t>
            </a:r>
            <a:r>
              <a:rPr lang="de-DE" sz="2400" dirty="0" err="1" smtClean="0"/>
              <a:t>for</a:t>
            </a:r>
            <a:r>
              <a:rPr lang="de-DE" sz="2400" dirty="0" smtClean="0"/>
              <a:t> </a:t>
            </a:r>
            <a:r>
              <a:rPr lang="de-DE" sz="2400" dirty="0" err="1" smtClean="0"/>
              <a:t>clarification</a:t>
            </a:r>
            <a:r>
              <a:rPr lang="de-DE" sz="2400" dirty="0" smtClean="0"/>
              <a:t> </a:t>
            </a:r>
            <a:r>
              <a:rPr lang="de-DE" sz="2400" dirty="0" err="1" smtClean="0"/>
              <a:t>and</a:t>
            </a:r>
            <a:r>
              <a:rPr lang="de-DE" sz="2400" dirty="0" smtClean="0"/>
              <a:t> </a:t>
            </a:r>
            <a:r>
              <a:rPr lang="de-DE" sz="2400" dirty="0" err="1" smtClean="0"/>
              <a:t>information</a:t>
            </a:r>
            <a:endParaRPr lang="de-DE" sz="2400" dirty="0" smtClean="0"/>
          </a:p>
          <a:p>
            <a:pPr marL="457200" indent="-457200">
              <a:buAutoNum type="arabicPeriod"/>
            </a:pPr>
            <a:r>
              <a:rPr lang="de-DE" sz="2400" dirty="0" smtClean="0"/>
              <a:t>Publicity </a:t>
            </a:r>
            <a:r>
              <a:rPr lang="de-DE" sz="2400" dirty="0" err="1" smtClean="0"/>
              <a:t>principle</a:t>
            </a:r>
            <a:endParaRPr lang="de-DE" sz="2400" dirty="0" smtClean="0"/>
          </a:p>
          <a:p>
            <a:pPr marL="457200" indent="-457200">
              <a:buAutoNum type="arabicPeriod"/>
            </a:pPr>
            <a:r>
              <a:rPr lang="de-DE" sz="2400" dirty="0" err="1" smtClean="0"/>
              <a:t>Concentration</a:t>
            </a:r>
            <a:r>
              <a:rPr lang="de-DE" sz="2400" dirty="0" smtClean="0"/>
              <a:t> </a:t>
            </a:r>
            <a:r>
              <a:rPr lang="de-DE" sz="2400" dirty="0" err="1" smtClean="0"/>
              <a:t>principle</a:t>
            </a:r>
            <a:endParaRPr lang="de-DE" sz="2400" dirty="0" smtClean="0"/>
          </a:p>
          <a:p>
            <a:pPr marL="457200" indent="-457200">
              <a:buAutoNum type="arabicPeriod"/>
            </a:pPr>
            <a:r>
              <a:rPr lang="de-DE" sz="2400" dirty="0" err="1" smtClean="0"/>
              <a:t>Conviction</a:t>
            </a:r>
            <a:r>
              <a:rPr lang="de-DE" sz="2400" dirty="0" smtClean="0"/>
              <a:t> </a:t>
            </a:r>
            <a:r>
              <a:rPr lang="de-DE" sz="2400" dirty="0" err="1" smtClean="0"/>
              <a:t>principle</a:t>
            </a:r>
            <a:endParaRPr lang="de-DE" sz="2400" dirty="0" smtClean="0"/>
          </a:p>
          <a:p>
            <a:pPr marL="457200" indent="-457200">
              <a:buAutoNum type="arabicPeriod"/>
            </a:pPr>
            <a:r>
              <a:rPr lang="de-DE" sz="2400" dirty="0" err="1" smtClean="0"/>
              <a:t>Inquisitorial</a:t>
            </a:r>
            <a:r>
              <a:rPr lang="de-DE" sz="2400" dirty="0" smtClean="0"/>
              <a:t> </a:t>
            </a:r>
            <a:r>
              <a:rPr lang="de-DE" sz="2400" dirty="0" err="1" smtClean="0"/>
              <a:t>or</a:t>
            </a:r>
            <a:r>
              <a:rPr lang="de-DE" sz="2400" dirty="0" smtClean="0"/>
              <a:t> ex officio </a:t>
            </a:r>
            <a:r>
              <a:rPr lang="de-DE" sz="2400" dirty="0" err="1" smtClean="0"/>
              <a:t>principle</a:t>
            </a:r>
            <a:endParaRPr lang="de-DE" sz="2400" dirty="0"/>
          </a:p>
        </p:txBody>
      </p:sp>
    </p:spTree>
    <p:extLst>
      <p:ext uri="{BB962C8B-B14F-4D97-AF65-F5344CB8AC3E}">
        <p14:creationId xmlns:p14="http://schemas.microsoft.com/office/powerpoint/2010/main" val="30529356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en-US" sz="2200" b="1" dirty="0" smtClean="0"/>
              <a:t>Principles of administrative court procedure with </a:t>
            </a:r>
            <a:br>
              <a:rPr lang="en-US" sz="2200" b="1" dirty="0" smtClean="0"/>
            </a:br>
            <a:r>
              <a:rPr lang="en-US" sz="2200" b="1" dirty="0" smtClean="0"/>
              <a:t>a focus on the ex officio principle – </a:t>
            </a:r>
            <a:br>
              <a:rPr lang="en-US" sz="2200" b="1" dirty="0" smtClean="0"/>
            </a:br>
            <a:r>
              <a:rPr lang="en-US" sz="2200" b="1" dirty="0" smtClean="0"/>
              <a:t>the German experience</a:t>
            </a:r>
            <a:endParaRPr lang="de-DE" dirty="0"/>
          </a:p>
        </p:txBody>
      </p:sp>
      <p:sp>
        <p:nvSpPr>
          <p:cNvPr id="3" name="Inhaltsplatzhalter 2"/>
          <p:cNvSpPr>
            <a:spLocks noGrp="1"/>
          </p:cNvSpPr>
          <p:nvPr>
            <p:ph idx="1"/>
          </p:nvPr>
        </p:nvSpPr>
        <p:spPr/>
        <p:txBody>
          <a:bodyPr/>
          <a:lstStyle/>
          <a:p>
            <a:pPr marL="514350" indent="-514350">
              <a:buAutoNum type="arabicPeriod"/>
            </a:pPr>
            <a:endParaRPr lang="de-DE" i="1" u="sng" dirty="0" smtClean="0"/>
          </a:p>
          <a:p>
            <a:pPr marL="514350" indent="-514350">
              <a:buAutoNum type="arabicPeriod"/>
            </a:pPr>
            <a:r>
              <a:rPr lang="de-DE" i="1" u="sng" dirty="0" err="1" smtClean="0"/>
              <a:t>Introduction</a:t>
            </a:r>
            <a:endParaRPr lang="de-DE" i="1" u="sng" dirty="0" smtClean="0"/>
          </a:p>
          <a:p>
            <a:pPr marL="514350" indent="-514350">
              <a:buAutoNum type="arabicPeriod"/>
            </a:pPr>
            <a:endParaRPr lang="de-DE" dirty="0"/>
          </a:p>
          <a:p>
            <a:pPr marL="0" indent="0">
              <a:buNone/>
            </a:pPr>
            <a:r>
              <a:rPr lang="de-DE" dirty="0" smtClean="0"/>
              <a:t>European </a:t>
            </a:r>
            <a:r>
              <a:rPr lang="de-DE" dirty="0" err="1" smtClean="0"/>
              <a:t>and</a:t>
            </a:r>
            <a:r>
              <a:rPr lang="de-DE" dirty="0" smtClean="0"/>
              <a:t> Union Law</a:t>
            </a:r>
          </a:p>
          <a:p>
            <a:pPr marL="0" indent="0">
              <a:buNone/>
            </a:pPr>
            <a:r>
              <a:rPr lang="de-DE" dirty="0" smtClean="0"/>
              <a:t>National </a:t>
            </a:r>
            <a:r>
              <a:rPr lang="de-DE" dirty="0" err="1" smtClean="0"/>
              <a:t>modifications</a:t>
            </a:r>
            <a:endParaRPr lang="de-DE" dirty="0" smtClean="0"/>
          </a:p>
          <a:p>
            <a:pPr marL="0" indent="0">
              <a:buNone/>
            </a:pPr>
            <a:r>
              <a:rPr lang="de-DE" dirty="0" smtClean="0"/>
              <a:t>German legal </a:t>
            </a:r>
            <a:r>
              <a:rPr lang="de-DE" dirty="0" err="1" smtClean="0"/>
              <a:t>background</a:t>
            </a:r>
            <a:endParaRPr lang="de-DE" dirty="0"/>
          </a:p>
        </p:txBody>
      </p:sp>
    </p:spTree>
    <p:extLst>
      <p:ext uri="{BB962C8B-B14F-4D97-AF65-F5344CB8AC3E}">
        <p14:creationId xmlns:p14="http://schemas.microsoft.com/office/powerpoint/2010/main" val="37953124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r>
              <a:rPr lang="en-US" sz="2400" b="1" dirty="0" smtClean="0"/>
              <a:t>Principles of administrative court procedure with </a:t>
            </a:r>
            <a:br>
              <a:rPr lang="en-US" sz="2400" b="1" dirty="0" smtClean="0"/>
            </a:br>
            <a:r>
              <a:rPr lang="en-US" sz="2400" b="1" dirty="0" smtClean="0"/>
              <a:t>a focus on the ex officio principle – </a:t>
            </a:r>
            <a:br>
              <a:rPr lang="en-US" sz="2400" b="1" dirty="0" smtClean="0"/>
            </a:br>
            <a:r>
              <a:rPr lang="en-US" sz="2400" b="1" dirty="0" smtClean="0"/>
              <a:t>the German experience</a:t>
            </a:r>
            <a:endParaRPr lang="de-DE" sz="2400" b="1" dirty="0"/>
          </a:p>
        </p:txBody>
      </p:sp>
      <p:sp>
        <p:nvSpPr>
          <p:cNvPr id="3" name="Inhaltsplatzhalter 2"/>
          <p:cNvSpPr>
            <a:spLocks noGrp="1"/>
          </p:cNvSpPr>
          <p:nvPr>
            <p:ph idx="1"/>
          </p:nvPr>
        </p:nvSpPr>
        <p:spPr/>
        <p:txBody>
          <a:bodyPr>
            <a:normAutofit lnSpcReduction="10000"/>
          </a:bodyPr>
          <a:lstStyle/>
          <a:p>
            <a:pPr marL="0" indent="0">
              <a:buNone/>
            </a:pPr>
            <a:endParaRPr lang="de-DE" dirty="0" smtClean="0"/>
          </a:p>
          <a:p>
            <a:pPr marL="0" indent="0">
              <a:buNone/>
            </a:pPr>
            <a:r>
              <a:rPr lang="de-DE" dirty="0" smtClean="0"/>
              <a:t>2. </a:t>
            </a:r>
            <a:r>
              <a:rPr lang="de-DE" i="1" u="sng" dirty="0" smtClean="0"/>
              <a:t>Disposition </a:t>
            </a:r>
            <a:r>
              <a:rPr lang="de-DE" i="1" u="sng" dirty="0" err="1" smtClean="0"/>
              <a:t>principle</a:t>
            </a:r>
            <a:endParaRPr lang="de-DE" i="1" u="sng" dirty="0" smtClean="0"/>
          </a:p>
          <a:p>
            <a:endParaRPr lang="de-DE" dirty="0"/>
          </a:p>
          <a:p>
            <a:pPr marL="0" indent="0">
              <a:buNone/>
            </a:pPr>
            <a:r>
              <a:rPr lang="de-DE" dirty="0" smtClean="0"/>
              <a:t>Vs. </a:t>
            </a:r>
            <a:r>
              <a:rPr lang="de-DE" dirty="0" err="1" smtClean="0"/>
              <a:t>Inquisitorial</a:t>
            </a:r>
            <a:r>
              <a:rPr lang="de-DE" dirty="0" smtClean="0"/>
              <a:t> </a:t>
            </a:r>
            <a:r>
              <a:rPr lang="de-DE" dirty="0" err="1" smtClean="0"/>
              <a:t>principle</a:t>
            </a:r>
            <a:endParaRPr lang="de-DE" dirty="0" smtClean="0"/>
          </a:p>
          <a:p>
            <a:pPr marL="0" indent="0">
              <a:buNone/>
            </a:pPr>
            <a:r>
              <a:rPr lang="de-DE" dirty="0" smtClean="0"/>
              <a:t>Disposition on </a:t>
            </a:r>
            <a:r>
              <a:rPr lang="de-DE" dirty="0" err="1" smtClean="0"/>
              <a:t>the</a:t>
            </a:r>
            <a:r>
              <a:rPr lang="de-DE" dirty="0" smtClean="0"/>
              <a:t> matter in </a:t>
            </a:r>
            <a:r>
              <a:rPr lang="de-DE" dirty="0" err="1" smtClean="0"/>
              <a:t>dispute</a:t>
            </a:r>
            <a:endParaRPr lang="de-DE" dirty="0" smtClean="0"/>
          </a:p>
          <a:p>
            <a:pPr marL="0" indent="0">
              <a:buNone/>
            </a:pPr>
            <a:r>
              <a:rPr lang="de-DE" dirty="0" err="1" smtClean="0"/>
              <a:t>Redraft</a:t>
            </a:r>
            <a:r>
              <a:rPr lang="de-DE" dirty="0" smtClean="0"/>
              <a:t> </a:t>
            </a:r>
            <a:r>
              <a:rPr lang="de-DE" dirty="0" err="1" smtClean="0"/>
              <a:t>or</a:t>
            </a:r>
            <a:r>
              <a:rPr lang="de-DE" dirty="0" smtClean="0"/>
              <a:t> </a:t>
            </a:r>
            <a:r>
              <a:rPr lang="de-DE" dirty="0" err="1" smtClean="0"/>
              <a:t>withdrawl</a:t>
            </a:r>
            <a:r>
              <a:rPr lang="de-DE" dirty="0" smtClean="0"/>
              <a:t> </a:t>
            </a:r>
            <a:r>
              <a:rPr lang="de-DE" dirty="0" err="1" smtClean="0"/>
              <a:t>of</a:t>
            </a:r>
            <a:r>
              <a:rPr lang="de-DE" dirty="0" smtClean="0"/>
              <a:t> </a:t>
            </a:r>
            <a:r>
              <a:rPr lang="de-DE" dirty="0" err="1" smtClean="0"/>
              <a:t>the</a:t>
            </a:r>
            <a:r>
              <a:rPr lang="de-DE" dirty="0" smtClean="0"/>
              <a:t> </a:t>
            </a:r>
            <a:r>
              <a:rPr lang="de-DE" dirty="0" err="1" smtClean="0"/>
              <a:t>claim</a:t>
            </a:r>
            <a:endParaRPr lang="de-DE" dirty="0" smtClean="0"/>
          </a:p>
          <a:p>
            <a:pPr marL="0" indent="0">
              <a:buNone/>
            </a:pPr>
            <a:r>
              <a:rPr lang="de-DE" dirty="0" err="1" smtClean="0"/>
              <a:t>Peaceful</a:t>
            </a:r>
            <a:r>
              <a:rPr lang="de-DE" dirty="0" smtClean="0"/>
              <a:t> </a:t>
            </a:r>
            <a:r>
              <a:rPr lang="de-DE" dirty="0" err="1" smtClean="0"/>
              <a:t>settlement</a:t>
            </a:r>
            <a:endParaRPr lang="de-DE" dirty="0" smtClean="0"/>
          </a:p>
          <a:p>
            <a:pPr marL="0" indent="0">
              <a:buNone/>
            </a:pPr>
            <a:r>
              <a:rPr lang="de-DE" dirty="0" smtClean="0"/>
              <a:t>Refrain </a:t>
            </a:r>
            <a:r>
              <a:rPr lang="de-DE" dirty="0" err="1" smtClean="0"/>
              <a:t>from</a:t>
            </a:r>
            <a:r>
              <a:rPr lang="de-DE" dirty="0" smtClean="0"/>
              <a:t> </a:t>
            </a:r>
            <a:r>
              <a:rPr lang="de-DE" dirty="0" err="1" smtClean="0"/>
              <a:t>remedies</a:t>
            </a:r>
            <a:endParaRPr lang="de-DE" dirty="0"/>
          </a:p>
        </p:txBody>
      </p:sp>
    </p:spTree>
    <p:extLst>
      <p:ext uri="{BB962C8B-B14F-4D97-AF65-F5344CB8AC3E}">
        <p14:creationId xmlns:p14="http://schemas.microsoft.com/office/powerpoint/2010/main" val="21643382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r>
              <a:rPr lang="en-US" sz="2400" b="1" dirty="0" smtClean="0"/>
              <a:t>Principles of administrative court procedure with </a:t>
            </a:r>
            <a:br>
              <a:rPr lang="en-US" sz="2400" b="1" dirty="0" smtClean="0"/>
            </a:br>
            <a:r>
              <a:rPr lang="en-US" sz="2400" b="1" dirty="0" smtClean="0"/>
              <a:t>a focus on the ex officio principle – </a:t>
            </a:r>
            <a:br>
              <a:rPr lang="en-US" sz="2400" b="1" dirty="0" smtClean="0"/>
            </a:br>
            <a:r>
              <a:rPr lang="en-US" sz="2400" b="1" dirty="0" smtClean="0"/>
              <a:t>the German experience</a:t>
            </a:r>
            <a:endParaRPr lang="de-DE" sz="2400" b="1" dirty="0"/>
          </a:p>
        </p:txBody>
      </p:sp>
      <p:sp>
        <p:nvSpPr>
          <p:cNvPr id="3" name="Inhaltsplatzhalter 2"/>
          <p:cNvSpPr>
            <a:spLocks noGrp="1"/>
          </p:cNvSpPr>
          <p:nvPr>
            <p:ph idx="1"/>
          </p:nvPr>
        </p:nvSpPr>
        <p:spPr/>
        <p:txBody>
          <a:bodyPr/>
          <a:lstStyle/>
          <a:p>
            <a:pPr marL="0" indent="0">
              <a:buNone/>
            </a:pPr>
            <a:endParaRPr lang="de-DE" dirty="0" smtClean="0"/>
          </a:p>
          <a:p>
            <a:pPr marL="0" indent="0">
              <a:buNone/>
            </a:pPr>
            <a:r>
              <a:rPr lang="de-DE" i="1" dirty="0" smtClean="0"/>
              <a:t>3. </a:t>
            </a:r>
            <a:r>
              <a:rPr lang="de-DE" i="1" u="sng" dirty="0" smtClean="0"/>
              <a:t>Oral </a:t>
            </a:r>
            <a:r>
              <a:rPr lang="de-DE" i="1" u="sng" dirty="0" err="1" smtClean="0"/>
              <a:t>hearing</a:t>
            </a:r>
            <a:r>
              <a:rPr lang="de-DE" i="1" u="sng" dirty="0" smtClean="0"/>
              <a:t> </a:t>
            </a:r>
            <a:r>
              <a:rPr lang="de-DE" i="1" u="sng" dirty="0" err="1" smtClean="0"/>
              <a:t>and</a:t>
            </a:r>
            <a:r>
              <a:rPr lang="de-DE" i="1" u="sng" dirty="0" smtClean="0"/>
              <a:t> </a:t>
            </a:r>
            <a:r>
              <a:rPr lang="de-DE" i="1" u="sng" dirty="0" err="1" smtClean="0"/>
              <a:t>immediateness</a:t>
            </a:r>
            <a:r>
              <a:rPr lang="de-DE" i="1" u="sng" dirty="0" smtClean="0"/>
              <a:t> </a:t>
            </a:r>
            <a:r>
              <a:rPr lang="de-DE" i="1" u="sng" dirty="0" err="1" smtClean="0"/>
              <a:t>of</a:t>
            </a:r>
            <a:r>
              <a:rPr lang="de-DE" i="1" u="sng" dirty="0" smtClean="0"/>
              <a:t> </a:t>
            </a:r>
            <a:r>
              <a:rPr lang="de-DE" i="1" u="sng" dirty="0" err="1" smtClean="0"/>
              <a:t>procedure</a:t>
            </a:r>
            <a:endParaRPr lang="de-DE" i="1" u="sng" dirty="0" smtClean="0"/>
          </a:p>
          <a:p>
            <a:pPr marL="0" indent="0">
              <a:buNone/>
            </a:pPr>
            <a:endParaRPr lang="de-DE" dirty="0"/>
          </a:p>
          <a:p>
            <a:pPr marL="0" indent="0">
              <a:buNone/>
            </a:pPr>
            <a:r>
              <a:rPr lang="de-DE" dirty="0" smtClean="0"/>
              <a:t>Obligation</a:t>
            </a:r>
          </a:p>
          <a:p>
            <a:pPr marL="0" indent="0">
              <a:buNone/>
            </a:pPr>
            <a:r>
              <a:rPr lang="de-DE" dirty="0" smtClean="0"/>
              <a:t>Legal </a:t>
            </a:r>
            <a:r>
              <a:rPr lang="de-DE" dirty="0" err="1" smtClean="0"/>
              <a:t>discussion</a:t>
            </a:r>
            <a:endParaRPr lang="de-DE" dirty="0" smtClean="0"/>
          </a:p>
          <a:p>
            <a:pPr marL="0" indent="0">
              <a:buNone/>
            </a:pPr>
            <a:r>
              <a:rPr lang="de-DE" dirty="0" err="1" smtClean="0"/>
              <a:t>Exceptions</a:t>
            </a:r>
            <a:endParaRPr lang="de-DE" dirty="0" smtClean="0"/>
          </a:p>
          <a:p>
            <a:pPr marL="0" indent="0">
              <a:buNone/>
            </a:pPr>
            <a:r>
              <a:rPr lang="de-DE" dirty="0" err="1" smtClean="0"/>
              <a:t>Immediateness</a:t>
            </a:r>
            <a:endParaRPr lang="de-DE" dirty="0"/>
          </a:p>
        </p:txBody>
      </p:sp>
    </p:spTree>
    <p:extLst>
      <p:ext uri="{BB962C8B-B14F-4D97-AF65-F5344CB8AC3E}">
        <p14:creationId xmlns:p14="http://schemas.microsoft.com/office/powerpoint/2010/main" val="16415144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r>
              <a:rPr lang="en-US" sz="2400" b="1" dirty="0" smtClean="0"/>
              <a:t>Principles of administrative court procedure with </a:t>
            </a:r>
            <a:br>
              <a:rPr lang="en-US" sz="2400" b="1" dirty="0" smtClean="0"/>
            </a:br>
            <a:r>
              <a:rPr lang="en-US" sz="2400" b="1" dirty="0" smtClean="0"/>
              <a:t>a focus on the ex officio principle – </a:t>
            </a:r>
            <a:br>
              <a:rPr lang="en-US" sz="2400" b="1" dirty="0" smtClean="0"/>
            </a:br>
            <a:r>
              <a:rPr lang="en-US" sz="2400" b="1" dirty="0" smtClean="0"/>
              <a:t>the German experience</a:t>
            </a:r>
            <a:endParaRPr lang="de-DE" sz="2400" b="1" dirty="0"/>
          </a:p>
        </p:txBody>
      </p:sp>
      <p:sp>
        <p:nvSpPr>
          <p:cNvPr id="3" name="Inhaltsplatzhalter 2"/>
          <p:cNvSpPr>
            <a:spLocks noGrp="1"/>
          </p:cNvSpPr>
          <p:nvPr>
            <p:ph idx="1"/>
          </p:nvPr>
        </p:nvSpPr>
        <p:spPr/>
        <p:txBody>
          <a:bodyPr>
            <a:normAutofit fontScale="92500" lnSpcReduction="20000"/>
          </a:bodyPr>
          <a:lstStyle/>
          <a:p>
            <a:pPr marL="0" indent="0">
              <a:buNone/>
            </a:pPr>
            <a:endParaRPr lang="de-DE" dirty="0" smtClean="0"/>
          </a:p>
          <a:p>
            <a:pPr marL="0" indent="0">
              <a:buNone/>
            </a:pPr>
            <a:r>
              <a:rPr lang="de-DE" i="1" dirty="0" smtClean="0"/>
              <a:t>4. </a:t>
            </a:r>
            <a:r>
              <a:rPr lang="de-DE" i="1" u="sng" dirty="0" err="1" smtClean="0"/>
              <a:t>Right</a:t>
            </a:r>
            <a:r>
              <a:rPr lang="de-DE" i="1" u="sng" dirty="0" smtClean="0"/>
              <a:t> </a:t>
            </a:r>
            <a:r>
              <a:rPr lang="de-DE" i="1" u="sng" dirty="0" err="1" smtClean="0"/>
              <a:t>to</a:t>
            </a:r>
            <a:r>
              <a:rPr lang="de-DE" i="1" u="sng" dirty="0" smtClean="0"/>
              <a:t> </a:t>
            </a:r>
            <a:r>
              <a:rPr lang="de-DE" i="1" u="sng" dirty="0" err="1" smtClean="0"/>
              <a:t>be</a:t>
            </a:r>
            <a:r>
              <a:rPr lang="de-DE" i="1" u="sng" dirty="0" smtClean="0"/>
              <a:t> </a:t>
            </a:r>
            <a:r>
              <a:rPr lang="de-DE" i="1" u="sng" dirty="0" err="1" smtClean="0"/>
              <a:t>heard</a:t>
            </a:r>
            <a:r>
              <a:rPr lang="de-DE" i="1" u="sng" dirty="0" smtClean="0"/>
              <a:t> </a:t>
            </a:r>
            <a:r>
              <a:rPr lang="de-DE" i="1" u="sng" dirty="0" err="1" smtClean="0"/>
              <a:t>and</a:t>
            </a:r>
            <a:r>
              <a:rPr lang="de-DE" i="1" u="sng" dirty="0" smtClean="0"/>
              <a:t> </a:t>
            </a:r>
            <a:r>
              <a:rPr lang="de-DE" i="1" u="sng" dirty="0" err="1" smtClean="0"/>
              <a:t>the</a:t>
            </a:r>
            <a:r>
              <a:rPr lang="de-DE" i="1" u="sng" dirty="0" smtClean="0"/>
              <a:t> </a:t>
            </a:r>
            <a:r>
              <a:rPr lang="de-DE" i="1" u="sng" dirty="0" err="1" smtClean="0"/>
              <a:t>duty</a:t>
            </a:r>
            <a:r>
              <a:rPr lang="de-DE" i="1" u="sng" dirty="0" smtClean="0"/>
              <a:t> </a:t>
            </a:r>
            <a:r>
              <a:rPr lang="de-DE" i="1" u="sng" dirty="0" err="1" smtClean="0"/>
              <a:t>for</a:t>
            </a:r>
            <a:r>
              <a:rPr lang="de-DE" i="1" u="sng" dirty="0" smtClean="0"/>
              <a:t> </a:t>
            </a:r>
            <a:r>
              <a:rPr lang="de-DE" i="1" u="sng" dirty="0" err="1" smtClean="0"/>
              <a:t>clarification</a:t>
            </a:r>
            <a:r>
              <a:rPr lang="de-DE" i="1" u="sng" dirty="0" smtClean="0"/>
              <a:t> </a:t>
            </a:r>
            <a:r>
              <a:rPr lang="de-DE" i="1" u="sng" dirty="0" err="1" smtClean="0"/>
              <a:t>and</a:t>
            </a:r>
            <a:r>
              <a:rPr lang="de-DE" i="1" u="sng" dirty="0" smtClean="0"/>
              <a:t> </a:t>
            </a:r>
            <a:r>
              <a:rPr lang="de-DE" i="1" u="sng" dirty="0" err="1" smtClean="0"/>
              <a:t>information</a:t>
            </a:r>
            <a:endParaRPr lang="de-DE" i="1" u="sng" dirty="0" smtClean="0"/>
          </a:p>
          <a:p>
            <a:pPr marL="0" indent="0">
              <a:buNone/>
            </a:pPr>
            <a:endParaRPr lang="de-DE" dirty="0"/>
          </a:p>
          <a:p>
            <a:pPr marL="0" indent="0">
              <a:buNone/>
            </a:pPr>
            <a:r>
              <a:rPr lang="de-DE" dirty="0" err="1" smtClean="0"/>
              <a:t>Right</a:t>
            </a:r>
            <a:r>
              <a:rPr lang="de-DE" dirty="0" smtClean="0"/>
              <a:t> </a:t>
            </a:r>
            <a:r>
              <a:rPr lang="de-DE" dirty="0" err="1" smtClean="0"/>
              <a:t>to</a:t>
            </a:r>
            <a:r>
              <a:rPr lang="de-DE" dirty="0" smtClean="0"/>
              <a:t> </a:t>
            </a:r>
            <a:r>
              <a:rPr lang="de-DE" dirty="0" err="1" smtClean="0"/>
              <a:t>the</a:t>
            </a:r>
            <a:r>
              <a:rPr lang="de-DE" dirty="0" smtClean="0"/>
              <a:t> </a:t>
            </a:r>
            <a:r>
              <a:rPr lang="de-DE" dirty="0" err="1" smtClean="0"/>
              <a:t>parties</a:t>
            </a:r>
            <a:r>
              <a:rPr lang="de-DE" dirty="0" smtClean="0"/>
              <a:t>, </a:t>
            </a:r>
            <a:r>
              <a:rPr lang="de-DE" dirty="0" err="1" smtClean="0"/>
              <a:t>duty</a:t>
            </a:r>
            <a:r>
              <a:rPr lang="de-DE" dirty="0" smtClean="0"/>
              <a:t> </a:t>
            </a:r>
            <a:r>
              <a:rPr lang="de-DE" dirty="0" err="1" smtClean="0"/>
              <a:t>for</a:t>
            </a:r>
            <a:r>
              <a:rPr lang="de-DE" dirty="0" smtClean="0"/>
              <a:t> </a:t>
            </a:r>
            <a:r>
              <a:rPr lang="de-DE" dirty="0" err="1" smtClean="0"/>
              <a:t>the</a:t>
            </a:r>
            <a:r>
              <a:rPr lang="de-DE" dirty="0" smtClean="0"/>
              <a:t> </a:t>
            </a:r>
            <a:r>
              <a:rPr lang="de-DE" dirty="0" err="1" smtClean="0"/>
              <a:t>court</a:t>
            </a:r>
            <a:endParaRPr lang="de-DE" dirty="0" smtClean="0"/>
          </a:p>
          <a:p>
            <a:pPr marL="0" indent="0">
              <a:buNone/>
            </a:pPr>
            <a:endParaRPr lang="de-DE" dirty="0"/>
          </a:p>
          <a:p>
            <a:pPr marL="0" indent="0">
              <a:buNone/>
            </a:pPr>
            <a:r>
              <a:rPr lang="de-DE" dirty="0" err="1" smtClean="0"/>
              <a:t>Protection</a:t>
            </a:r>
            <a:r>
              <a:rPr lang="de-DE" dirty="0" smtClean="0"/>
              <a:t> </a:t>
            </a:r>
            <a:r>
              <a:rPr lang="de-DE" dirty="0" err="1" smtClean="0"/>
              <a:t>for</a:t>
            </a:r>
            <a:r>
              <a:rPr lang="de-DE" dirty="0" smtClean="0"/>
              <a:t> </a:t>
            </a:r>
            <a:r>
              <a:rPr lang="de-DE" dirty="0" err="1" smtClean="0"/>
              <a:t>the</a:t>
            </a:r>
            <a:r>
              <a:rPr lang="de-DE" dirty="0" smtClean="0"/>
              <a:t> </a:t>
            </a:r>
            <a:r>
              <a:rPr lang="de-DE" dirty="0" err="1" smtClean="0"/>
              <a:t>parties</a:t>
            </a:r>
            <a:endParaRPr lang="de-DE" dirty="0" smtClean="0"/>
          </a:p>
          <a:p>
            <a:pPr marL="0" indent="0">
              <a:buNone/>
            </a:pPr>
            <a:endParaRPr lang="de-DE" dirty="0" smtClean="0"/>
          </a:p>
          <a:p>
            <a:pPr marL="0" indent="0">
              <a:buNone/>
            </a:pPr>
            <a:r>
              <a:rPr lang="de-DE" dirty="0" err="1" smtClean="0"/>
              <a:t>Clarification</a:t>
            </a:r>
            <a:r>
              <a:rPr lang="de-DE" dirty="0" smtClean="0"/>
              <a:t> </a:t>
            </a:r>
            <a:r>
              <a:rPr lang="de-DE" dirty="0" err="1" smtClean="0"/>
              <a:t>and</a:t>
            </a:r>
            <a:r>
              <a:rPr lang="de-DE" dirty="0" smtClean="0"/>
              <a:t> </a:t>
            </a:r>
            <a:r>
              <a:rPr lang="de-DE" dirty="0" err="1" smtClean="0"/>
              <a:t>determination</a:t>
            </a:r>
            <a:r>
              <a:rPr lang="de-DE" dirty="0" smtClean="0"/>
              <a:t> </a:t>
            </a:r>
            <a:r>
              <a:rPr lang="de-DE" dirty="0" err="1" smtClean="0"/>
              <a:t>of</a:t>
            </a:r>
            <a:r>
              <a:rPr lang="de-DE" dirty="0" smtClean="0"/>
              <a:t> </a:t>
            </a:r>
            <a:r>
              <a:rPr lang="de-DE" dirty="0" err="1" smtClean="0"/>
              <a:t>the</a:t>
            </a:r>
            <a:r>
              <a:rPr lang="de-DE" dirty="0" smtClean="0"/>
              <a:t> matter on </a:t>
            </a:r>
            <a:r>
              <a:rPr lang="de-DE" dirty="0" err="1" smtClean="0"/>
              <a:t>dispute</a:t>
            </a:r>
            <a:endParaRPr lang="de-DE" dirty="0"/>
          </a:p>
        </p:txBody>
      </p:sp>
    </p:spTree>
    <p:extLst>
      <p:ext uri="{BB962C8B-B14F-4D97-AF65-F5344CB8AC3E}">
        <p14:creationId xmlns:p14="http://schemas.microsoft.com/office/powerpoint/2010/main" val="24520215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r>
              <a:rPr lang="en-US" sz="2400" b="1" dirty="0" smtClean="0"/>
              <a:t>Principles of administrative court procedure with </a:t>
            </a:r>
            <a:br>
              <a:rPr lang="en-US" sz="2400" b="1" dirty="0" smtClean="0"/>
            </a:br>
            <a:r>
              <a:rPr lang="en-US" sz="2400" b="1" dirty="0" smtClean="0"/>
              <a:t>a focus on the ex officio principle – </a:t>
            </a:r>
            <a:br>
              <a:rPr lang="en-US" sz="2400" b="1" dirty="0" smtClean="0"/>
            </a:br>
            <a:r>
              <a:rPr lang="en-US" sz="2400" b="1" dirty="0" smtClean="0"/>
              <a:t>the German experience</a:t>
            </a:r>
            <a:endParaRPr lang="de-DE" sz="2400" b="1" dirty="0"/>
          </a:p>
        </p:txBody>
      </p:sp>
      <p:sp>
        <p:nvSpPr>
          <p:cNvPr id="3" name="Inhaltsplatzhalter 2"/>
          <p:cNvSpPr>
            <a:spLocks noGrp="1"/>
          </p:cNvSpPr>
          <p:nvPr>
            <p:ph idx="1"/>
          </p:nvPr>
        </p:nvSpPr>
        <p:spPr/>
        <p:txBody>
          <a:bodyPr/>
          <a:lstStyle/>
          <a:p>
            <a:pPr marL="0" indent="0">
              <a:buNone/>
            </a:pPr>
            <a:endParaRPr lang="de-DE" dirty="0" smtClean="0"/>
          </a:p>
          <a:p>
            <a:pPr marL="0" indent="0">
              <a:buNone/>
            </a:pPr>
            <a:r>
              <a:rPr lang="de-DE" dirty="0" smtClean="0"/>
              <a:t>5. </a:t>
            </a:r>
            <a:r>
              <a:rPr lang="de-DE" i="1" u="sng" dirty="0" smtClean="0"/>
              <a:t>Publicity </a:t>
            </a:r>
            <a:r>
              <a:rPr lang="de-DE" i="1" u="sng" dirty="0" err="1" smtClean="0"/>
              <a:t>principle</a:t>
            </a:r>
            <a:endParaRPr lang="de-DE" i="1" u="sng" dirty="0" smtClean="0"/>
          </a:p>
          <a:p>
            <a:endParaRPr lang="de-DE" dirty="0"/>
          </a:p>
          <a:p>
            <a:pPr marL="0" indent="0">
              <a:buNone/>
            </a:pPr>
            <a:r>
              <a:rPr lang="de-DE" dirty="0" err="1" smtClean="0"/>
              <a:t>Right</a:t>
            </a:r>
            <a:r>
              <a:rPr lang="de-DE" dirty="0" smtClean="0"/>
              <a:t> </a:t>
            </a:r>
            <a:r>
              <a:rPr lang="de-DE" dirty="0" err="1" smtClean="0"/>
              <a:t>to</a:t>
            </a:r>
            <a:r>
              <a:rPr lang="de-DE" dirty="0" smtClean="0"/>
              <a:t> a fair </a:t>
            </a:r>
            <a:r>
              <a:rPr lang="de-DE" dirty="0" err="1" smtClean="0"/>
              <a:t>trial</a:t>
            </a:r>
            <a:endParaRPr lang="de-DE" dirty="0" smtClean="0"/>
          </a:p>
          <a:p>
            <a:pPr marL="0" indent="0">
              <a:buNone/>
            </a:pPr>
            <a:r>
              <a:rPr lang="de-DE" dirty="0" smtClean="0"/>
              <a:t>Access, </a:t>
            </a:r>
            <a:r>
              <a:rPr lang="de-DE" dirty="0" err="1" smtClean="0"/>
              <a:t>control</a:t>
            </a:r>
            <a:r>
              <a:rPr lang="de-DE" dirty="0" smtClean="0"/>
              <a:t> </a:t>
            </a:r>
            <a:r>
              <a:rPr lang="de-DE" dirty="0" err="1" smtClean="0"/>
              <a:t>by</a:t>
            </a:r>
            <a:r>
              <a:rPr lang="de-DE" dirty="0" smtClean="0"/>
              <a:t> </a:t>
            </a:r>
            <a:r>
              <a:rPr lang="de-DE" dirty="0" err="1" smtClean="0"/>
              <a:t>the</a:t>
            </a:r>
            <a:r>
              <a:rPr lang="de-DE" dirty="0" smtClean="0"/>
              <a:t> </a:t>
            </a:r>
            <a:r>
              <a:rPr lang="de-DE" dirty="0" err="1" smtClean="0"/>
              <a:t>public</a:t>
            </a:r>
            <a:endParaRPr lang="de-DE" dirty="0" smtClean="0"/>
          </a:p>
          <a:p>
            <a:pPr marL="0" indent="0">
              <a:buNone/>
            </a:pPr>
            <a:r>
              <a:rPr lang="de-DE" dirty="0" err="1" smtClean="0"/>
              <a:t>Infringements</a:t>
            </a:r>
            <a:endParaRPr lang="de-DE" dirty="0" smtClean="0"/>
          </a:p>
          <a:p>
            <a:pPr marL="0" indent="0">
              <a:buNone/>
            </a:pPr>
            <a:r>
              <a:rPr lang="de-DE" dirty="0" smtClean="0"/>
              <a:t>Audio, </a:t>
            </a:r>
            <a:r>
              <a:rPr lang="de-DE" dirty="0" err="1" smtClean="0"/>
              <a:t>television</a:t>
            </a:r>
            <a:r>
              <a:rPr lang="de-DE" dirty="0" smtClean="0"/>
              <a:t> </a:t>
            </a:r>
            <a:r>
              <a:rPr lang="de-DE" dirty="0" err="1" smtClean="0"/>
              <a:t>or</a:t>
            </a:r>
            <a:r>
              <a:rPr lang="de-DE" dirty="0" smtClean="0"/>
              <a:t> </a:t>
            </a:r>
            <a:r>
              <a:rPr lang="de-DE" dirty="0" err="1" smtClean="0"/>
              <a:t>radio</a:t>
            </a:r>
            <a:r>
              <a:rPr lang="de-DE" dirty="0" smtClean="0"/>
              <a:t> </a:t>
            </a:r>
            <a:r>
              <a:rPr lang="de-DE" dirty="0" err="1" smtClean="0"/>
              <a:t>recordings</a:t>
            </a:r>
            <a:endParaRPr lang="de-DE" dirty="0" smtClean="0"/>
          </a:p>
          <a:p>
            <a:pPr marL="0" indent="0">
              <a:buNone/>
            </a:pPr>
            <a:endParaRPr lang="de-DE" dirty="0" smtClean="0"/>
          </a:p>
          <a:p>
            <a:pPr marL="0" indent="0">
              <a:buNone/>
            </a:pPr>
            <a:endParaRPr lang="de-DE" dirty="0"/>
          </a:p>
        </p:txBody>
      </p:sp>
    </p:spTree>
    <p:extLst>
      <p:ext uri="{BB962C8B-B14F-4D97-AF65-F5344CB8AC3E}">
        <p14:creationId xmlns:p14="http://schemas.microsoft.com/office/powerpoint/2010/main" val="39623089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r>
              <a:rPr lang="en-US" sz="2400" b="1" dirty="0" smtClean="0"/>
              <a:t>Principles of administrative court procedure with </a:t>
            </a:r>
            <a:br>
              <a:rPr lang="en-US" sz="2400" b="1" dirty="0" smtClean="0"/>
            </a:br>
            <a:r>
              <a:rPr lang="en-US" sz="2400" b="1" dirty="0" smtClean="0"/>
              <a:t>a focus on the ex officio principle – </a:t>
            </a:r>
            <a:br>
              <a:rPr lang="en-US" sz="2400" b="1" dirty="0" smtClean="0"/>
            </a:br>
            <a:r>
              <a:rPr lang="en-US" sz="2400" b="1" dirty="0" smtClean="0"/>
              <a:t>the German experience</a:t>
            </a:r>
            <a:endParaRPr lang="de-DE" sz="2400" b="1" dirty="0"/>
          </a:p>
        </p:txBody>
      </p:sp>
      <p:sp>
        <p:nvSpPr>
          <p:cNvPr id="3" name="Inhaltsplatzhalter 2"/>
          <p:cNvSpPr>
            <a:spLocks noGrp="1"/>
          </p:cNvSpPr>
          <p:nvPr>
            <p:ph idx="1"/>
          </p:nvPr>
        </p:nvSpPr>
        <p:spPr/>
        <p:txBody>
          <a:bodyPr/>
          <a:lstStyle/>
          <a:p>
            <a:pPr marL="0" indent="0">
              <a:buNone/>
            </a:pPr>
            <a:endParaRPr lang="de-DE" dirty="0" smtClean="0"/>
          </a:p>
          <a:p>
            <a:pPr marL="0" indent="0">
              <a:buNone/>
            </a:pPr>
            <a:r>
              <a:rPr lang="de-DE" dirty="0" smtClean="0"/>
              <a:t>6. </a:t>
            </a:r>
            <a:r>
              <a:rPr lang="de-DE" i="1" u="sng" dirty="0" err="1" smtClean="0"/>
              <a:t>Concentration</a:t>
            </a:r>
            <a:r>
              <a:rPr lang="de-DE" i="1" u="sng" dirty="0" smtClean="0"/>
              <a:t> </a:t>
            </a:r>
            <a:r>
              <a:rPr lang="de-DE" i="1" u="sng" dirty="0" err="1" smtClean="0"/>
              <a:t>principle</a:t>
            </a:r>
            <a:endParaRPr lang="de-DE" i="1" u="sng" dirty="0" smtClean="0"/>
          </a:p>
          <a:p>
            <a:pPr marL="0" indent="0">
              <a:buNone/>
            </a:pPr>
            <a:endParaRPr lang="de-DE" dirty="0"/>
          </a:p>
          <a:p>
            <a:pPr marL="0" indent="0">
              <a:buNone/>
            </a:pPr>
            <a:r>
              <a:rPr lang="de-DE" dirty="0" err="1" smtClean="0"/>
              <a:t>One</a:t>
            </a:r>
            <a:r>
              <a:rPr lang="de-DE" dirty="0" smtClean="0"/>
              <a:t> </a:t>
            </a:r>
            <a:r>
              <a:rPr lang="de-DE" dirty="0" err="1" smtClean="0"/>
              <a:t>court</a:t>
            </a:r>
            <a:r>
              <a:rPr lang="de-DE" dirty="0" smtClean="0"/>
              <a:t> </a:t>
            </a:r>
            <a:r>
              <a:rPr lang="de-DE" dirty="0" err="1" smtClean="0"/>
              <a:t>session</a:t>
            </a:r>
            <a:r>
              <a:rPr lang="de-DE" dirty="0" smtClean="0"/>
              <a:t> </a:t>
            </a:r>
            <a:r>
              <a:rPr lang="de-DE" dirty="0" err="1" smtClean="0"/>
              <a:t>only</a:t>
            </a:r>
            <a:endParaRPr lang="de-DE" dirty="0" smtClean="0"/>
          </a:p>
          <a:p>
            <a:pPr marL="0" indent="0">
              <a:buNone/>
            </a:pPr>
            <a:r>
              <a:rPr lang="de-DE" dirty="0" err="1" smtClean="0"/>
              <a:t>Tightening</a:t>
            </a:r>
            <a:r>
              <a:rPr lang="de-DE" dirty="0" smtClean="0"/>
              <a:t> </a:t>
            </a:r>
            <a:r>
              <a:rPr lang="de-DE" dirty="0" err="1" smtClean="0"/>
              <a:t>of</a:t>
            </a:r>
            <a:r>
              <a:rPr lang="de-DE" dirty="0" smtClean="0"/>
              <a:t> </a:t>
            </a:r>
            <a:r>
              <a:rPr lang="de-DE" dirty="0" err="1" smtClean="0"/>
              <a:t>procedure</a:t>
            </a:r>
            <a:endParaRPr lang="de-DE" dirty="0"/>
          </a:p>
          <a:p>
            <a:pPr marL="0" indent="0">
              <a:buNone/>
            </a:pPr>
            <a:r>
              <a:rPr lang="de-DE" dirty="0" smtClean="0"/>
              <a:t>Instruments </a:t>
            </a:r>
          </a:p>
          <a:p>
            <a:pPr marL="0" indent="0">
              <a:buNone/>
            </a:pPr>
            <a:r>
              <a:rPr lang="de-DE" dirty="0" err="1" smtClean="0"/>
              <a:t>Preparatory</a:t>
            </a:r>
            <a:r>
              <a:rPr lang="de-DE" dirty="0" smtClean="0"/>
              <a:t> </a:t>
            </a:r>
            <a:r>
              <a:rPr lang="de-DE" dirty="0" err="1" smtClean="0"/>
              <a:t>phase</a:t>
            </a:r>
            <a:r>
              <a:rPr lang="de-DE" dirty="0" smtClean="0"/>
              <a:t> </a:t>
            </a:r>
            <a:endParaRPr lang="de-DE" dirty="0"/>
          </a:p>
        </p:txBody>
      </p:sp>
    </p:spTree>
    <p:extLst>
      <p:ext uri="{BB962C8B-B14F-4D97-AF65-F5344CB8AC3E}">
        <p14:creationId xmlns:p14="http://schemas.microsoft.com/office/powerpoint/2010/main" val="36477639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r>
              <a:rPr lang="en-US" sz="2400" b="1" dirty="0" smtClean="0"/>
              <a:t>Principles of administrative court procedure with </a:t>
            </a:r>
            <a:br>
              <a:rPr lang="en-US" sz="2400" b="1" dirty="0" smtClean="0"/>
            </a:br>
            <a:r>
              <a:rPr lang="en-US" sz="2400" b="1" dirty="0" smtClean="0"/>
              <a:t>a focus on the ex officio principle – </a:t>
            </a:r>
            <a:br>
              <a:rPr lang="en-US" sz="2400" b="1" dirty="0" smtClean="0"/>
            </a:br>
            <a:r>
              <a:rPr lang="en-US" sz="2400" b="1" dirty="0" smtClean="0"/>
              <a:t>the German experience</a:t>
            </a:r>
            <a:endParaRPr lang="de-DE" sz="2400" b="1" dirty="0"/>
          </a:p>
        </p:txBody>
      </p:sp>
      <p:sp>
        <p:nvSpPr>
          <p:cNvPr id="3" name="Inhaltsplatzhalter 2"/>
          <p:cNvSpPr>
            <a:spLocks noGrp="1"/>
          </p:cNvSpPr>
          <p:nvPr>
            <p:ph idx="1"/>
          </p:nvPr>
        </p:nvSpPr>
        <p:spPr/>
        <p:txBody>
          <a:bodyPr/>
          <a:lstStyle/>
          <a:p>
            <a:pPr marL="0" indent="0">
              <a:buNone/>
            </a:pPr>
            <a:endParaRPr lang="de-DE" dirty="0" smtClean="0"/>
          </a:p>
          <a:p>
            <a:pPr marL="0" indent="0">
              <a:buNone/>
            </a:pPr>
            <a:r>
              <a:rPr lang="de-DE" dirty="0" smtClean="0"/>
              <a:t>7. </a:t>
            </a:r>
            <a:r>
              <a:rPr lang="de-DE" i="1" u="sng" dirty="0" err="1" smtClean="0"/>
              <a:t>Conviction</a:t>
            </a:r>
            <a:r>
              <a:rPr lang="de-DE" i="1" u="sng" dirty="0" smtClean="0"/>
              <a:t> </a:t>
            </a:r>
            <a:r>
              <a:rPr lang="de-DE" i="1" u="sng" dirty="0" err="1" smtClean="0"/>
              <a:t>principle</a:t>
            </a:r>
            <a:endParaRPr lang="de-DE" i="1" u="sng" dirty="0" smtClean="0"/>
          </a:p>
          <a:p>
            <a:pPr marL="0" indent="0">
              <a:buNone/>
            </a:pPr>
            <a:endParaRPr lang="de-DE" dirty="0"/>
          </a:p>
          <a:p>
            <a:pPr marL="0" indent="0">
              <a:buNone/>
            </a:pPr>
            <a:r>
              <a:rPr lang="de-DE" dirty="0" err="1" smtClean="0"/>
              <a:t>Full</a:t>
            </a:r>
            <a:r>
              <a:rPr lang="de-DE" dirty="0" smtClean="0"/>
              <a:t> </a:t>
            </a:r>
            <a:r>
              <a:rPr lang="de-DE" dirty="0" err="1" smtClean="0"/>
              <a:t>and</a:t>
            </a:r>
            <a:r>
              <a:rPr lang="de-DE" dirty="0" smtClean="0"/>
              <a:t> </a:t>
            </a:r>
            <a:r>
              <a:rPr lang="de-DE" dirty="0" err="1" smtClean="0"/>
              <a:t>free</a:t>
            </a:r>
            <a:r>
              <a:rPr lang="de-DE" dirty="0" smtClean="0"/>
              <a:t> </a:t>
            </a:r>
            <a:r>
              <a:rPr lang="de-DE" dirty="0" err="1" smtClean="0"/>
              <a:t>conviction</a:t>
            </a:r>
            <a:endParaRPr lang="de-DE" dirty="0" smtClean="0"/>
          </a:p>
          <a:p>
            <a:pPr marL="0" indent="0">
              <a:buNone/>
            </a:pPr>
            <a:r>
              <a:rPr lang="de-DE" dirty="0" smtClean="0"/>
              <a:t>Display </a:t>
            </a:r>
            <a:r>
              <a:rPr lang="de-DE" dirty="0" err="1" smtClean="0"/>
              <a:t>of</a:t>
            </a:r>
            <a:r>
              <a:rPr lang="de-DE" dirty="0" smtClean="0"/>
              <a:t> </a:t>
            </a:r>
            <a:r>
              <a:rPr lang="de-DE" dirty="0" err="1" smtClean="0"/>
              <a:t>grounds</a:t>
            </a:r>
            <a:endParaRPr lang="de-DE" dirty="0" smtClean="0"/>
          </a:p>
          <a:p>
            <a:pPr marL="0" indent="0">
              <a:buNone/>
            </a:pPr>
            <a:r>
              <a:rPr lang="de-DE" dirty="0" smtClean="0"/>
              <a:t>Limitation </a:t>
            </a:r>
            <a:r>
              <a:rPr lang="de-DE" dirty="0" err="1" smtClean="0"/>
              <a:t>by</a:t>
            </a:r>
            <a:r>
              <a:rPr lang="de-DE" dirty="0" smtClean="0"/>
              <a:t> legal </a:t>
            </a:r>
            <a:r>
              <a:rPr lang="de-DE" dirty="0" err="1" smtClean="0"/>
              <a:t>presumptions</a:t>
            </a:r>
            <a:endParaRPr lang="de-DE" dirty="0"/>
          </a:p>
        </p:txBody>
      </p:sp>
    </p:spTree>
    <p:extLst>
      <p:ext uri="{BB962C8B-B14F-4D97-AF65-F5344CB8AC3E}">
        <p14:creationId xmlns:p14="http://schemas.microsoft.com/office/powerpoint/2010/main" val="3104404053"/>
      </p:ext>
    </p:extLst>
  </p:cSld>
  <p:clrMapOvr>
    <a:masterClrMapping/>
  </p:clrMapOvr>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309</Words>
  <Application>Microsoft Office PowerPoint</Application>
  <PresentationFormat>Bildschirmpräsentation (4:3)</PresentationFormat>
  <Paragraphs>96</Paragraphs>
  <Slides>12</Slides>
  <Notes>0</Notes>
  <HiddenSlides>0</HiddenSlides>
  <MMClips>0</MMClips>
  <ScaleCrop>false</ScaleCrop>
  <HeadingPairs>
    <vt:vector size="4" baseType="variant">
      <vt:variant>
        <vt:lpstr>Design</vt:lpstr>
      </vt:variant>
      <vt:variant>
        <vt:i4>1</vt:i4>
      </vt:variant>
      <vt:variant>
        <vt:lpstr>Folientitel</vt:lpstr>
      </vt:variant>
      <vt:variant>
        <vt:i4>12</vt:i4>
      </vt:variant>
    </vt:vector>
  </HeadingPairs>
  <TitlesOfParts>
    <vt:vector size="13" baseType="lpstr">
      <vt:lpstr>Larissa</vt:lpstr>
      <vt:lpstr>Principles of administrative court procedure with a focus on  the ex officio principle –  the German experience  Presentation at the conference “Role of Administrative Courts in the application of legal principles” on the 15th anniversary of the establishment of administrative courts in Latvia, Riga, 6th September 2019  by  Holger Böhmann. Judge at the Federal Administrative Court, Leipzig, Germany  </vt:lpstr>
      <vt:lpstr>Principles of administrative court procedure with  a focus on the ex officio principle –  the German experience </vt:lpstr>
      <vt:lpstr>Principles of administrative court procedure with  a focus on the ex officio principle –  the German experience</vt:lpstr>
      <vt:lpstr>Principles of administrative court procedure with  a focus on the ex officio principle –  the German experience</vt:lpstr>
      <vt:lpstr>Principles of administrative court procedure with  a focus on the ex officio principle –  the German experience</vt:lpstr>
      <vt:lpstr>Principles of administrative court procedure with  a focus on the ex officio principle –  the German experience</vt:lpstr>
      <vt:lpstr>Principles of administrative court procedure with  a focus on the ex officio principle –  the German experience</vt:lpstr>
      <vt:lpstr>Principles of administrative court procedure with  a focus on the ex officio principle –  the German experience</vt:lpstr>
      <vt:lpstr>Principles of administrative court procedure with  a focus on the ex officio principle –  the German experience</vt:lpstr>
      <vt:lpstr>Principles of administrative court procedure with  a focus on the ex officio principle –  the German experience</vt:lpstr>
      <vt:lpstr>Principles of administrative court procedure with  a focus on the ex officio principle –  the German experience</vt:lpstr>
      <vt:lpstr>Principles of administrative court procedure with  a focus on the ex officio principle –  the German experience</vt:lpstr>
    </vt:vector>
  </TitlesOfParts>
  <Company>Bundesverwaltungsgericht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administrative court procedure with a focus on  the ex officio principle –  the German experience  Presentation at the conference “Role of Administrative Courts in the application of legal principles” on the 15th anniversary of the establishment of administrative courts in Latvia, Riga, 6th September 2019  by  Holger Böhmann. Judge at the Federal Administrative Court, Leipzig, Germany</dc:title>
  <dc:creator>Böhmann, Holger</dc:creator>
  <cp:lastModifiedBy>Böhmann, Holger</cp:lastModifiedBy>
  <cp:revision>7</cp:revision>
  <dcterms:created xsi:type="dcterms:W3CDTF">2019-08-19T13:49:20Z</dcterms:created>
  <dcterms:modified xsi:type="dcterms:W3CDTF">2019-08-19T14:47:05Z</dcterms:modified>
</cp:coreProperties>
</file>