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853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040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941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40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0909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715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064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697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674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644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829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EF393-27B4-447A-975A-FFDBFCE0F840}" type="datetimeFigureOut">
              <a:rPr lang="lv-LV" smtClean="0"/>
              <a:t>2019.09.05.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DFED2-659F-41C2-8F35-9F6B5406A5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646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475707"/>
          </a:xfrm>
        </p:spPr>
        <p:txBody>
          <a:bodyPr>
            <a:normAutofit fontScale="90000"/>
          </a:bodyPr>
          <a:lstStyle/>
          <a:p>
            <a:r>
              <a:rPr lang="lv-LV" b="1" dirty="0"/>
              <a:t>Valsts iestāžu rūpības pienākuma principa saturs un piemērošana administratīvo tiesību jomā</a:t>
            </a: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Dr.iur Jautrīte Briede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5024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Princips plašākā nozīmē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i="1" dirty="0"/>
              <a:t>R</a:t>
            </a:r>
            <a:r>
              <a:rPr lang="lv-LV" i="1" dirty="0" smtClean="0"/>
              <a:t>ūpības </a:t>
            </a:r>
            <a:r>
              <a:rPr lang="lv-LV" i="1" dirty="0"/>
              <a:t>pienākums</a:t>
            </a:r>
            <a:r>
              <a:rPr lang="lv-LV" dirty="0"/>
              <a:t> (angļu val: </a:t>
            </a:r>
            <a:r>
              <a:rPr lang="lv-LV" i="1" dirty="0"/>
              <a:t>t</a:t>
            </a:r>
            <a:r>
              <a:rPr lang="uk-UA" i="1" dirty="0"/>
              <a:t>he duty of care</a:t>
            </a:r>
            <a:r>
              <a:rPr lang="lv-LV" i="1" dirty="0" smtClean="0"/>
              <a:t>)</a:t>
            </a:r>
            <a:r>
              <a:rPr lang="lv-LV" dirty="0" smtClean="0"/>
              <a:t> - viens no Eiropas Savienības administratīvā procesa pamatprincipiem</a:t>
            </a:r>
          </a:p>
          <a:p>
            <a:pPr marL="0" indent="0">
              <a:buNone/>
            </a:pPr>
            <a:r>
              <a:rPr lang="lv-LV" dirty="0" smtClean="0"/>
              <a:t>Rūpības pienākuma princips = labas pārvaldības princips</a:t>
            </a:r>
            <a:r>
              <a:rPr lang="lv-LV" dirty="0" smtClean="0"/>
              <a:t> = pienācīga administratīvā procesa princips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0671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Princips šaurākā nozīmē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Iestādes pienākums rīkoties, novēršot individuālu personu dzīvības, veselības vai mantas apdraudējumu </a:t>
            </a:r>
          </a:p>
        </p:txBody>
      </p:sp>
    </p:spTree>
    <p:extLst>
      <p:ext uri="{BB962C8B-B14F-4D97-AF65-F5344CB8AC3E}">
        <p14:creationId xmlns:p14="http://schemas.microsoft.com/office/powerpoint/2010/main" val="307306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Rūpības pienākums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lv-LV" dirty="0" smtClean="0"/>
              <a:t>ja personas dzīvība, veselība vai tās manta ir apdraudēta, </a:t>
            </a:r>
          </a:p>
          <a:p>
            <a:r>
              <a:rPr lang="lv-LV" dirty="0" smtClean="0"/>
              <a:t>apdraudējums ir individuāls (konkrēta persona nevis sabiedrība kopumā),</a:t>
            </a:r>
          </a:p>
          <a:p>
            <a:r>
              <a:rPr lang="lv-LV" dirty="0" smtClean="0"/>
              <a:t>personas neaizsargātība (nevar sagaidīt, ka persona pati sevi pietiekami aizsargās),</a:t>
            </a:r>
          </a:p>
          <a:p>
            <a:pPr lvl="0"/>
            <a:r>
              <a:rPr lang="lv-LV" dirty="0" smtClean="0"/>
              <a:t>kaitējuma </a:t>
            </a:r>
            <a:r>
              <a:rPr lang="lv-LV" dirty="0"/>
              <a:t>vai zaudējuma paredzamība </a:t>
            </a:r>
            <a:r>
              <a:rPr lang="lv-LV" dirty="0" smtClean="0"/>
              <a:t>, </a:t>
            </a:r>
            <a:endParaRPr lang="lv-LV" dirty="0"/>
          </a:p>
          <a:p>
            <a:pPr lvl="0"/>
            <a:r>
              <a:rPr lang="lv-LV" dirty="0" smtClean="0"/>
              <a:t>pienākumam ir jābūt samērīgam, ņemot vērā indivīda un sabiedrības intereses</a:t>
            </a:r>
          </a:p>
          <a:p>
            <a:pPr lvl="0"/>
            <a:r>
              <a:rPr lang="lv-LV" dirty="0" smtClean="0"/>
              <a:t>izpildvaras nevis likumdevēja joma (vai konkrētais jautājums nav risināms politiskā līmenī vai likumdošanas ceļā) </a:t>
            </a:r>
          </a:p>
          <a:p>
            <a:endParaRPr lang="lv-LV" dirty="0" smtClean="0"/>
          </a:p>
          <a:p>
            <a:pPr lvl="0"/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5090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Iestāžu </a:t>
            </a:r>
            <a:r>
              <a:rPr lang="lv-LV" i="1" dirty="0" smtClean="0"/>
              <a:t>imunitāte</a:t>
            </a:r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Ja sabiedrības interesēs ir sagaidīt, ka </a:t>
            </a:r>
            <a:r>
              <a:rPr lang="lv-LV" dirty="0"/>
              <a:t>iestāde </a:t>
            </a:r>
            <a:r>
              <a:rPr lang="lv-LV" dirty="0" smtClean="0"/>
              <a:t>veiks savas funkcijas</a:t>
            </a:r>
            <a:r>
              <a:rPr lang="lv-LV" dirty="0"/>
              <a:t>, nebaidoties no </a:t>
            </a:r>
            <a:r>
              <a:rPr lang="lv-LV" dirty="0" smtClean="0"/>
              <a:t>atbildības</a:t>
            </a:r>
          </a:p>
          <a:p>
            <a:r>
              <a:rPr lang="lv-LV" dirty="0" smtClean="0"/>
              <a:t>Tiesībaizsargājošās iestādes, apžēlošanas iestāde</a:t>
            </a:r>
          </a:p>
        </p:txBody>
      </p:sp>
    </p:spTree>
    <p:extLst>
      <p:ext uri="{BB962C8B-B14F-4D97-AF65-F5344CB8AC3E}">
        <p14:creationId xmlns:p14="http://schemas.microsoft.com/office/powerpoint/2010/main" val="3283659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Eiropas Cilvēktiesību tiesa: rūpības pienākumu </a:t>
            </a:r>
            <a:r>
              <a:rPr lang="uk-UA" dirty="0" smtClean="0"/>
              <a:t>ir jāinterpretē tā, lai</a:t>
            </a:r>
            <a:r>
              <a:rPr lang="lv-LV" dirty="0" smtClean="0"/>
              <a:t> valsts</a:t>
            </a:r>
            <a:r>
              <a:rPr lang="uk-UA" dirty="0" smtClean="0"/>
              <a:t> institūcijām neuzliktu neiespējamu vai nesamērīgu nastu</a:t>
            </a:r>
            <a:r>
              <a:rPr lang="lv-LV" dirty="0" smtClean="0"/>
              <a:t>, jo īpaši, ņemot vērā</a:t>
            </a:r>
            <a:r>
              <a:rPr lang="uk-UA" dirty="0" smtClean="0"/>
              <a:t> grūtības, kas saistītas ar policijas darbu modernajā sabiedrībā, cilvēka darbības neparedzamību un</a:t>
            </a:r>
            <a:r>
              <a:rPr lang="lv-LV" dirty="0" smtClean="0"/>
              <a:t> policijas tiesības izlemt par</a:t>
            </a:r>
            <a:r>
              <a:rPr lang="uk-UA" dirty="0" smtClean="0"/>
              <a:t> prioritātēm un resurs</a:t>
            </a:r>
            <a:r>
              <a:rPr lang="lv-LV" dirty="0" smtClean="0"/>
              <a:t>u izmantošanu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6662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202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Valsts iestāžu rūpības pienākuma principa saturs un piemērošana administratīvo tiesību jomā </vt:lpstr>
      <vt:lpstr>Princips plašākā nozīmē</vt:lpstr>
      <vt:lpstr>Princips šaurākā nozīmē</vt:lpstr>
      <vt:lpstr>Rūpības pienākums</vt:lpstr>
      <vt:lpstr>Iestāžu imunitāte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Valsts iestāžu rūpības pienākuma principa saturs un piemērošana administratīvo tiesību jomā</dc:title>
  <dc:creator>LU-JF</dc:creator>
  <cp:lastModifiedBy>LU-JF</cp:lastModifiedBy>
  <cp:revision>5</cp:revision>
  <dcterms:created xsi:type="dcterms:W3CDTF">2019-09-05T19:11:46Z</dcterms:created>
  <dcterms:modified xsi:type="dcterms:W3CDTF">2019-09-05T20:07:14Z</dcterms:modified>
</cp:coreProperties>
</file>