
<file path=[Content_Types].xml><?xml version="1.0" encoding="utf-8"?>
<Types xmlns="http://schemas.openxmlformats.org/package/2006/content-types">
  <Default Extension="(null)"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7"/>
  </p:notesMasterIdLst>
  <p:sldIdLst>
    <p:sldId id="303" r:id="rId2"/>
    <p:sldId id="313" r:id="rId3"/>
    <p:sldId id="319" r:id="rId4"/>
    <p:sldId id="325" r:id="rId5"/>
    <p:sldId id="326" r:id="rId6"/>
    <p:sldId id="334" r:id="rId7"/>
    <p:sldId id="327" r:id="rId8"/>
    <p:sldId id="328" r:id="rId9"/>
    <p:sldId id="335" r:id="rId10"/>
    <p:sldId id="320" r:id="rId11"/>
    <p:sldId id="321" r:id="rId12"/>
    <p:sldId id="339" r:id="rId13"/>
    <p:sldId id="324" r:id="rId14"/>
    <p:sldId id="336" r:id="rId15"/>
    <p:sldId id="329" r:id="rId16"/>
    <p:sldId id="338" r:id="rId17"/>
    <p:sldId id="314" r:id="rId18"/>
    <p:sldId id="315" r:id="rId19"/>
    <p:sldId id="318" r:id="rId20"/>
    <p:sldId id="331" r:id="rId21"/>
    <p:sldId id="330" r:id="rId22"/>
    <p:sldId id="332" r:id="rId23"/>
    <p:sldId id="337" r:id="rId24"/>
    <p:sldId id="333" r:id="rId25"/>
    <p:sldId id="308" r:id="rId26"/>
  </p:sldIdLst>
  <p:sldSz cx="20105688" cy="1130935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8" userDrawn="1">
          <p15:clr>
            <a:srgbClr val="A4A3A4"/>
          </p15:clr>
        </p15:guide>
        <p15:guide id="2" pos="3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45" autoAdjust="0"/>
  </p:normalViewPr>
  <p:slideViewPr>
    <p:cSldViewPr>
      <p:cViewPr varScale="1">
        <p:scale>
          <a:sx n="66" d="100"/>
          <a:sy n="66" d="100"/>
        </p:scale>
        <p:origin x="702" y="90"/>
      </p:cViewPr>
      <p:guideLst>
        <p:guide orient="horz" pos="1258"/>
        <p:guide pos="37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440" cy="340647"/>
          </a:xfrm>
          <a:prstGeom prst="rect">
            <a:avLst/>
          </a:prstGeom>
        </p:spPr>
        <p:txBody>
          <a:bodyPr vert="horz" lIns="48683" tIns="24341" rIns="48683" bIns="24341" rtlCol="0"/>
          <a:lstStyle>
            <a:lvl1pPr algn="l">
              <a:defRPr sz="600"/>
            </a:lvl1pPr>
          </a:lstStyle>
          <a:p>
            <a:endParaRPr lang="en-US"/>
          </a:p>
        </p:txBody>
      </p:sp>
      <p:sp>
        <p:nvSpPr>
          <p:cNvPr id="3" name="Date Placeholder 2"/>
          <p:cNvSpPr>
            <a:spLocks noGrp="1"/>
          </p:cNvSpPr>
          <p:nvPr>
            <p:ph type="dt" idx="1"/>
          </p:nvPr>
        </p:nvSpPr>
        <p:spPr>
          <a:xfrm>
            <a:off x="5623433" y="0"/>
            <a:ext cx="4302440" cy="340647"/>
          </a:xfrm>
          <a:prstGeom prst="rect">
            <a:avLst/>
          </a:prstGeom>
        </p:spPr>
        <p:txBody>
          <a:bodyPr vert="horz" lIns="48683" tIns="24341" rIns="48683" bIns="24341" rtlCol="0"/>
          <a:lstStyle>
            <a:lvl1pPr algn="r">
              <a:defRPr sz="600"/>
            </a:lvl1pPr>
          </a:lstStyle>
          <a:p>
            <a:fld id="{908B457D-1FD7-4999-990C-8EBF61B3321C}" type="datetimeFigureOut">
              <a:rPr lang="en-US" smtClean="0"/>
              <a:t>9/5/2019</a:t>
            </a:fld>
            <a:endParaRPr lang="en-US"/>
          </a:p>
        </p:txBody>
      </p:sp>
      <p:sp>
        <p:nvSpPr>
          <p:cNvPr id="4" name="Slide Image Placeholder 3"/>
          <p:cNvSpPr>
            <a:spLocks noGrp="1" noRot="1" noChangeAspect="1"/>
          </p:cNvSpPr>
          <p:nvPr>
            <p:ph type="sldImg" idx="2"/>
          </p:nvPr>
        </p:nvSpPr>
        <p:spPr>
          <a:xfrm>
            <a:off x="2925763" y="850900"/>
            <a:ext cx="4076700" cy="2293938"/>
          </a:xfrm>
          <a:prstGeom prst="rect">
            <a:avLst/>
          </a:prstGeom>
          <a:noFill/>
          <a:ln w="12700">
            <a:solidFill>
              <a:prstClr val="black"/>
            </a:solidFill>
          </a:ln>
        </p:spPr>
        <p:txBody>
          <a:bodyPr vert="horz" lIns="48683" tIns="24341" rIns="48683" bIns="24341" rtlCol="0" anchor="ctr"/>
          <a:lstStyle/>
          <a:p>
            <a:endParaRPr lang="en-US"/>
          </a:p>
        </p:txBody>
      </p:sp>
      <p:sp>
        <p:nvSpPr>
          <p:cNvPr id="5" name="Notes Placeholder 4"/>
          <p:cNvSpPr>
            <a:spLocks noGrp="1"/>
          </p:cNvSpPr>
          <p:nvPr>
            <p:ph type="body" sz="quarter" idx="3"/>
          </p:nvPr>
        </p:nvSpPr>
        <p:spPr>
          <a:xfrm>
            <a:off x="992509" y="3270976"/>
            <a:ext cx="7943207" cy="2677467"/>
          </a:xfrm>
          <a:prstGeom prst="rect">
            <a:avLst/>
          </a:prstGeom>
        </p:spPr>
        <p:txBody>
          <a:bodyPr vert="horz" lIns="48683" tIns="24341" rIns="48683" bIns="243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7028"/>
            <a:ext cx="4302440" cy="340647"/>
          </a:xfrm>
          <a:prstGeom prst="rect">
            <a:avLst/>
          </a:prstGeom>
        </p:spPr>
        <p:txBody>
          <a:bodyPr vert="horz" lIns="48683" tIns="24341" rIns="48683" bIns="24341" rtlCol="0" anchor="b"/>
          <a:lstStyle>
            <a:lvl1pPr algn="l">
              <a:defRPr sz="600"/>
            </a:lvl1pPr>
          </a:lstStyle>
          <a:p>
            <a:endParaRPr lang="en-US"/>
          </a:p>
        </p:txBody>
      </p:sp>
      <p:sp>
        <p:nvSpPr>
          <p:cNvPr id="7" name="Slide Number Placeholder 6"/>
          <p:cNvSpPr>
            <a:spLocks noGrp="1"/>
          </p:cNvSpPr>
          <p:nvPr>
            <p:ph type="sldNum" sz="quarter" idx="5"/>
          </p:nvPr>
        </p:nvSpPr>
        <p:spPr>
          <a:xfrm>
            <a:off x="5623433" y="6457028"/>
            <a:ext cx="4302440" cy="340647"/>
          </a:xfrm>
          <a:prstGeom prst="rect">
            <a:avLst/>
          </a:prstGeom>
        </p:spPr>
        <p:txBody>
          <a:bodyPr vert="horz" lIns="48683" tIns="24341" rIns="48683" bIns="24341" rtlCol="0" anchor="b"/>
          <a:lstStyle>
            <a:lvl1pPr algn="r">
              <a:defRPr sz="6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2</a:t>
            </a:fld>
            <a:endParaRPr lang="en-US"/>
          </a:p>
        </p:txBody>
      </p:sp>
    </p:spTree>
    <p:extLst>
      <p:ext uri="{BB962C8B-B14F-4D97-AF65-F5344CB8AC3E}">
        <p14:creationId xmlns:p14="http://schemas.microsoft.com/office/powerpoint/2010/main" val="175488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11</a:t>
            </a:fld>
            <a:endParaRPr lang="en-US"/>
          </a:p>
        </p:txBody>
      </p:sp>
    </p:spTree>
    <p:extLst>
      <p:ext uri="{BB962C8B-B14F-4D97-AF65-F5344CB8AC3E}">
        <p14:creationId xmlns:p14="http://schemas.microsoft.com/office/powerpoint/2010/main" val="268541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12</a:t>
            </a:fld>
            <a:endParaRPr lang="en-US"/>
          </a:p>
        </p:txBody>
      </p:sp>
    </p:spTree>
    <p:extLst>
      <p:ext uri="{BB962C8B-B14F-4D97-AF65-F5344CB8AC3E}">
        <p14:creationId xmlns:p14="http://schemas.microsoft.com/office/powerpoint/2010/main" val="115295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13</a:t>
            </a:fld>
            <a:endParaRPr lang="en-US"/>
          </a:p>
        </p:txBody>
      </p:sp>
    </p:spTree>
    <p:extLst>
      <p:ext uri="{BB962C8B-B14F-4D97-AF65-F5344CB8AC3E}">
        <p14:creationId xmlns:p14="http://schemas.microsoft.com/office/powerpoint/2010/main" val="354353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14</a:t>
            </a:fld>
            <a:endParaRPr lang="en-US"/>
          </a:p>
        </p:txBody>
      </p:sp>
    </p:spTree>
    <p:extLst>
      <p:ext uri="{BB962C8B-B14F-4D97-AF65-F5344CB8AC3E}">
        <p14:creationId xmlns:p14="http://schemas.microsoft.com/office/powerpoint/2010/main" val="1188006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15</a:t>
            </a:fld>
            <a:endParaRPr lang="en-US"/>
          </a:p>
        </p:txBody>
      </p:sp>
    </p:spTree>
    <p:extLst>
      <p:ext uri="{BB962C8B-B14F-4D97-AF65-F5344CB8AC3E}">
        <p14:creationId xmlns:p14="http://schemas.microsoft.com/office/powerpoint/2010/main" val="175923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16</a:t>
            </a:fld>
            <a:endParaRPr lang="en-US"/>
          </a:p>
        </p:txBody>
      </p:sp>
    </p:spTree>
    <p:extLst>
      <p:ext uri="{BB962C8B-B14F-4D97-AF65-F5344CB8AC3E}">
        <p14:creationId xmlns:p14="http://schemas.microsoft.com/office/powerpoint/2010/main" val="116952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17</a:t>
            </a:fld>
            <a:endParaRPr lang="en-US"/>
          </a:p>
        </p:txBody>
      </p:sp>
    </p:spTree>
    <p:extLst>
      <p:ext uri="{BB962C8B-B14F-4D97-AF65-F5344CB8AC3E}">
        <p14:creationId xmlns:p14="http://schemas.microsoft.com/office/powerpoint/2010/main" val="175488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18</a:t>
            </a:fld>
            <a:endParaRPr lang="en-US"/>
          </a:p>
        </p:txBody>
      </p:sp>
    </p:spTree>
    <p:extLst>
      <p:ext uri="{BB962C8B-B14F-4D97-AF65-F5344CB8AC3E}">
        <p14:creationId xmlns:p14="http://schemas.microsoft.com/office/powerpoint/2010/main" val="175488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19</a:t>
            </a:fld>
            <a:endParaRPr lang="en-US"/>
          </a:p>
        </p:txBody>
      </p:sp>
    </p:spTree>
    <p:extLst>
      <p:ext uri="{BB962C8B-B14F-4D97-AF65-F5344CB8AC3E}">
        <p14:creationId xmlns:p14="http://schemas.microsoft.com/office/powerpoint/2010/main" val="175488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20</a:t>
            </a:fld>
            <a:endParaRPr lang="en-US"/>
          </a:p>
        </p:txBody>
      </p:sp>
    </p:spTree>
    <p:extLst>
      <p:ext uri="{BB962C8B-B14F-4D97-AF65-F5344CB8AC3E}">
        <p14:creationId xmlns:p14="http://schemas.microsoft.com/office/powerpoint/2010/main" val="126853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3</a:t>
            </a:fld>
            <a:endParaRPr lang="en-US"/>
          </a:p>
        </p:txBody>
      </p:sp>
    </p:spTree>
    <p:extLst>
      <p:ext uri="{BB962C8B-B14F-4D97-AF65-F5344CB8AC3E}">
        <p14:creationId xmlns:p14="http://schemas.microsoft.com/office/powerpoint/2010/main" val="344913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21</a:t>
            </a:fld>
            <a:endParaRPr lang="en-US"/>
          </a:p>
        </p:txBody>
      </p:sp>
    </p:spTree>
    <p:extLst>
      <p:ext uri="{BB962C8B-B14F-4D97-AF65-F5344CB8AC3E}">
        <p14:creationId xmlns:p14="http://schemas.microsoft.com/office/powerpoint/2010/main" val="121751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22</a:t>
            </a:fld>
            <a:endParaRPr lang="en-US"/>
          </a:p>
        </p:txBody>
      </p:sp>
    </p:spTree>
    <p:extLst>
      <p:ext uri="{BB962C8B-B14F-4D97-AF65-F5344CB8AC3E}">
        <p14:creationId xmlns:p14="http://schemas.microsoft.com/office/powerpoint/2010/main" val="2532272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23</a:t>
            </a:fld>
            <a:endParaRPr lang="en-US"/>
          </a:p>
        </p:txBody>
      </p:sp>
    </p:spTree>
    <p:extLst>
      <p:ext uri="{BB962C8B-B14F-4D97-AF65-F5344CB8AC3E}">
        <p14:creationId xmlns:p14="http://schemas.microsoft.com/office/powerpoint/2010/main" val="3915803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24</a:t>
            </a:fld>
            <a:endParaRPr lang="en-US"/>
          </a:p>
        </p:txBody>
      </p:sp>
    </p:spTree>
    <p:extLst>
      <p:ext uri="{BB962C8B-B14F-4D97-AF65-F5344CB8AC3E}">
        <p14:creationId xmlns:p14="http://schemas.microsoft.com/office/powerpoint/2010/main" val="22909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4</a:t>
            </a:fld>
            <a:endParaRPr lang="en-US"/>
          </a:p>
        </p:txBody>
      </p:sp>
    </p:spTree>
    <p:extLst>
      <p:ext uri="{BB962C8B-B14F-4D97-AF65-F5344CB8AC3E}">
        <p14:creationId xmlns:p14="http://schemas.microsoft.com/office/powerpoint/2010/main" val="412015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5</a:t>
            </a:fld>
            <a:endParaRPr lang="en-US"/>
          </a:p>
        </p:txBody>
      </p:sp>
    </p:spTree>
    <p:extLst>
      <p:ext uri="{BB962C8B-B14F-4D97-AF65-F5344CB8AC3E}">
        <p14:creationId xmlns:p14="http://schemas.microsoft.com/office/powerpoint/2010/main" val="382191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6</a:t>
            </a:fld>
            <a:endParaRPr lang="en-US"/>
          </a:p>
        </p:txBody>
      </p:sp>
    </p:spTree>
    <p:extLst>
      <p:ext uri="{BB962C8B-B14F-4D97-AF65-F5344CB8AC3E}">
        <p14:creationId xmlns:p14="http://schemas.microsoft.com/office/powerpoint/2010/main" val="407961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7</a:t>
            </a:fld>
            <a:endParaRPr lang="en-US"/>
          </a:p>
        </p:txBody>
      </p:sp>
    </p:spTree>
    <p:extLst>
      <p:ext uri="{BB962C8B-B14F-4D97-AF65-F5344CB8AC3E}">
        <p14:creationId xmlns:p14="http://schemas.microsoft.com/office/powerpoint/2010/main" val="135610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8</a:t>
            </a:fld>
            <a:endParaRPr lang="en-US"/>
          </a:p>
        </p:txBody>
      </p:sp>
    </p:spTree>
    <p:extLst>
      <p:ext uri="{BB962C8B-B14F-4D97-AF65-F5344CB8AC3E}">
        <p14:creationId xmlns:p14="http://schemas.microsoft.com/office/powerpoint/2010/main" val="404244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9</a:t>
            </a:fld>
            <a:endParaRPr lang="en-US"/>
          </a:p>
        </p:txBody>
      </p:sp>
    </p:spTree>
    <p:extLst>
      <p:ext uri="{BB962C8B-B14F-4D97-AF65-F5344CB8AC3E}">
        <p14:creationId xmlns:p14="http://schemas.microsoft.com/office/powerpoint/2010/main" val="265979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D0A03-7A96-48F0-88E2-5167137E9ABC}" type="slidenum">
              <a:rPr lang="en-US" smtClean="0"/>
              <a:t>10</a:t>
            </a:fld>
            <a:endParaRPr lang="en-US"/>
          </a:p>
        </p:txBody>
      </p:sp>
    </p:spTree>
    <p:extLst>
      <p:ext uri="{BB962C8B-B14F-4D97-AF65-F5344CB8AC3E}">
        <p14:creationId xmlns:p14="http://schemas.microsoft.com/office/powerpoint/2010/main" val="66454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nul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20105688" cy="75395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20105688" cy="7539568"/>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53963" y="8179633"/>
            <a:ext cx="12817376" cy="2412661"/>
          </a:xfrm>
        </p:spPr>
        <p:txBody>
          <a:bodyPr anchor="ctr">
            <a:normAutofit/>
          </a:bodyPr>
          <a:lstStyle>
            <a:lvl1pPr algn="r">
              <a:defRPr sz="8246" spc="330" baseline="0"/>
            </a:lvl1pPr>
          </a:lstStyle>
          <a:p>
            <a:r>
              <a:rPr lang="en-US"/>
              <a:t>Click to edit Master title style</a:t>
            </a:r>
            <a:endParaRPr lang="en-US" dirty="0"/>
          </a:p>
        </p:txBody>
      </p:sp>
      <p:sp>
        <p:nvSpPr>
          <p:cNvPr id="3" name="Subtitle 2"/>
          <p:cNvSpPr>
            <a:spLocks noGrp="1"/>
          </p:cNvSpPr>
          <p:nvPr>
            <p:ph type="subTitle" idx="1"/>
          </p:nvPr>
        </p:nvSpPr>
        <p:spPr>
          <a:xfrm>
            <a:off x="14199642" y="8179633"/>
            <a:ext cx="5277743" cy="2412661"/>
          </a:xfrm>
        </p:spPr>
        <p:txBody>
          <a:bodyPr lIns="91440" rIns="91440" anchor="ctr">
            <a:normAutofit/>
          </a:bodyPr>
          <a:lstStyle>
            <a:lvl1pPr marL="0" indent="0" algn="l">
              <a:lnSpc>
                <a:spcPct val="100000"/>
              </a:lnSpc>
              <a:spcBef>
                <a:spcPts val="0"/>
              </a:spcBef>
              <a:buNone/>
              <a:defRPr sz="2968">
                <a:solidFill>
                  <a:schemeClr val="tx1">
                    <a:lumMod val="95000"/>
                    <a:lumOff val="5000"/>
                  </a:schemeClr>
                </a:solidFill>
              </a:defRPr>
            </a:lvl1pPr>
            <a:lvl2pPr marL="753969" indent="0" algn="ctr">
              <a:buNone/>
              <a:defRPr sz="2968"/>
            </a:lvl2pPr>
            <a:lvl3pPr marL="1507937" indent="0" algn="ctr">
              <a:buNone/>
              <a:defRPr sz="2968"/>
            </a:lvl3pPr>
            <a:lvl4pPr marL="2261906" indent="0" algn="ctr">
              <a:buNone/>
              <a:defRPr sz="2968"/>
            </a:lvl4pPr>
            <a:lvl5pPr marL="3015874" indent="0" algn="ctr">
              <a:buNone/>
              <a:defRPr sz="2968"/>
            </a:lvl5pPr>
            <a:lvl6pPr marL="3769843" indent="0" algn="ctr">
              <a:buNone/>
              <a:defRPr sz="2968"/>
            </a:lvl6pPr>
            <a:lvl7pPr marL="4523811" indent="0" algn="ctr">
              <a:buNone/>
              <a:defRPr sz="2968"/>
            </a:lvl7pPr>
            <a:lvl8pPr marL="5277780" indent="0" algn="ctr">
              <a:buNone/>
              <a:defRPr sz="2968"/>
            </a:lvl8pPr>
            <a:lvl9pPr marL="6031748" indent="0" algn="ctr">
              <a:buNone/>
              <a:defRPr sz="296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flipV="1">
            <a:off x="13830647" y="8680901"/>
            <a:ext cx="0" cy="150791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43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478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8135" y="1256594"/>
            <a:ext cx="4335289" cy="8921821"/>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633589" y="1256594"/>
            <a:ext cx="12503225" cy="892182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p:nvCxnSpPr>
        <p:spPr>
          <a:xfrm rot="5400000" flipV="1">
            <a:off x="16587193" y="97722"/>
            <a:ext cx="0" cy="150792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78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803B2641-2498-D245-808E-8095513D3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8644" y="2301875"/>
            <a:ext cx="5456789" cy="2083501"/>
          </a:xfrm>
          <a:prstGeom prst="rect">
            <a:avLst/>
          </a:prstGeom>
        </p:spPr>
      </p:pic>
    </p:spTree>
    <p:extLst>
      <p:ext uri="{BB962C8B-B14F-4D97-AF65-F5344CB8AC3E}">
        <p14:creationId xmlns:p14="http://schemas.microsoft.com/office/powerpoint/2010/main" val="384384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3" name="Picture 2">
            <a:extLst>
              <a:ext uri="{FF2B5EF4-FFF2-40B4-BE49-F238E27FC236}">
                <a16:creationId xmlns:a16="http://schemas.microsoft.com/office/drawing/2014/main" id="{50D92F70-4CAB-6E48-8D34-7B320C905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0878" y="2759075"/>
            <a:ext cx="4912659" cy="1219200"/>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10DA57CB-B7AB-F348-BB4E-DD7CF2900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444" y="9007475"/>
            <a:ext cx="4298577" cy="1066800"/>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F85EB8E-F072-474F-8573-AA1CD820E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cSld>
  <p:clrMapOvr>
    <a:masterClrMapping/>
  </p:clrMapOvr>
  <p:extLst>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1224BFF-FBAB-064E-8213-30313C88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5844" y="1997075"/>
            <a:ext cx="4912659" cy="1219200"/>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4" name="Picture 3">
            <a:extLst>
              <a:ext uri="{FF2B5EF4-FFF2-40B4-BE49-F238E27FC236}">
                <a16:creationId xmlns:a16="http://schemas.microsoft.com/office/drawing/2014/main" id="{276819F2-79C2-3247-BE28-6A7BE1162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8444" y="1539875"/>
            <a:ext cx="4224700" cy="1048465"/>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7" name="Picture 6">
            <a:extLst>
              <a:ext uri="{FF2B5EF4-FFF2-40B4-BE49-F238E27FC236}">
                <a16:creationId xmlns:a16="http://schemas.microsoft.com/office/drawing/2014/main" id="{9FEDEA4D-EF97-5D4B-9B57-0107CCDD7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1506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object 2"/>
          <p:cNvSpPr/>
          <p:nvPr userDrawn="1"/>
        </p:nvSpPr>
        <p:spPr>
          <a:xfrm>
            <a:off x="1589" y="794"/>
            <a:ext cx="20104099" cy="11308556"/>
          </a:xfrm>
          <a:prstGeom prst="rect">
            <a:avLst/>
          </a:prstGeom>
          <a:blipFill>
            <a:blip r:embed="rId2" cstate="print"/>
            <a:stretch>
              <a:fillRect/>
            </a:stretch>
          </a:blipFill>
        </p:spPr>
        <p:txBody>
          <a:bodyPr wrap="square" lIns="0" tIns="0" rIns="0" bIns="0" rtlCol="0"/>
          <a:lstStyle/>
          <a:p>
            <a:endParaRPr b="0" i="0" dirty="0">
              <a:latin typeface="Arial (null)"/>
            </a:endParaRPr>
          </a:p>
        </p:txBody>
      </p:sp>
      <p:sp>
        <p:nvSpPr>
          <p:cNvPr id="15" name="Picture Placeholder 14"/>
          <p:cNvSpPr>
            <a:spLocks noGrp="1"/>
          </p:cNvSpPr>
          <p:nvPr>
            <p:ph type="pic" sz="quarter" idx="12"/>
          </p:nvPr>
        </p:nvSpPr>
        <p:spPr>
          <a:xfrm>
            <a:off x="0" y="0"/>
            <a:ext cx="20105688" cy="11307763"/>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064919D-7D18-5942-ABB8-0870C2E0C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77584" y="8489950"/>
            <a:ext cx="3308480" cy="28194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E322ED5-A418-5F42-ACB8-3B3ADDF3A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1444" y="1387474"/>
            <a:ext cx="4298577" cy="10668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11" name="Picture 10">
            <a:extLst>
              <a:ext uri="{FF2B5EF4-FFF2-40B4-BE49-F238E27FC236}">
                <a16:creationId xmlns:a16="http://schemas.microsoft.com/office/drawing/2014/main" id="{C9CF62A2-8562-C04B-ADAB-6BE781D77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1310" y="9003673"/>
            <a:ext cx="5029200" cy="192024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F85EB8E-F072-474F-8573-AA1CD820E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extLst>
      <p:ext uri="{BB962C8B-B14F-4D97-AF65-F5344CB8AC3E}">
        <p14:creationId xmlns:p14="http://schemas.microsoft.com/office/powerpoint/2010/main" val="2535545801"/>
      </p:ext>
    </p:extLst>
  </p:cSld>
  <p:clrMapOvr>
    <a:masterClrMapping/>
  </p:clrMapOvr>
  <p:extLst>
    <p:ext uri="{DCECCB84-F9BA-43D5-87BE-67443E8EF086}">
      <p15:sldGuideLst xmlns:p15="http://schemas.microsoft.com/office/powerpoint/2012/main">
        <p15:guide id="1" pos="1005">
          <p15:clr>
            <a:srgbClr val="FBAE40"/>
          </p15:clr>
        </p15:guide>
        <p15:guide id="2" orient="horz" pos="12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20105688" cy="75395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20105688" cy="7539568"/>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3963" y="8179633"/>
            <a:ext cx="12817376" cy="2412661"/>
          </a:xfrm>
        </p:spPr>
        <p:txBody>
          <a:bodyPr anchor="ctr">
            <a:normAutofit/>
          </a:bodyPr>
          <a:lstStyle>
            <a:lvl1pPr algn="r">
              <a:defRPr sz="8246" b="0" spc="330" baseline="0"/>
            </a:lvl1pPr>
          </a:lstStyle>
          <a:p>
            <a:r>
              <a:rPr lang="en-US"/>
              <a:t>Click to edit Master title style</a:t>
            </a:r>
            <a:endParaRPr lang="en-US" dirty="0"/>
          </a:p>
        </p:txBody>
      </p:sp>
      <p:sp>
        <p:nvSpPr>
          <p:cNvPr id="3" name="Text Placeholder 2"/>
          <p:cNvSpPr>
            <a:spLocks noGrp="1"/>
          </p:cNvSpPr>
          <p:nvPr>
            <p:ph type="body" idx="1"/>
          </p:nvPr>
        </p:nvSpPr>
        <p:spPr>
          <a:xfrm>
            <a:off x="14199642" y="8179633"/>
            <a:ext cx="5277743" cy="2412661"/>
          </a:xfrm>
        </p:spPr>
        <p:txBody>
          <a:bodyPr lIns="91440" rIns="91440" anchor="ctr">
            <a:normAutofit/>
          </a:bodyPr>
          <a:lstStyle>
            <a:lvl1pPr marL="0" indent="0">
              <a:lnSpc>
                <a:spcPct val="100000"/>
              </a:lnSpc>
              <a:spcBef>
                <a:spcPts val="0"/>
              </a:spcBef>
              <a:buNone/>
              <a:defRPr sz="2968">
                <a:solidFill>
                  <a:schemeClr val="tx1">
                    <a:lumMod val="95000"/>
                    <a:lumOff val="5000"/>
                  </a:schemeClr>
                </a:solidFill>
              </a:defRPr>
            </a:lvl1pPr>
            <a:lvl2pPr marL="753969" indent="0">
              <a:buNone/>
              <a:defRPr sz="2968">
                <a:solidFill>
                  <a:schemeClr val="tx1">
                    <a:tint val="75000"/>
                  </a:schemeClr>
                </a:solidFill>
              </a:defRPr>
            </a:lvl2pPr>
            <a:lvl3pPr marL="1507937" indent="0">
              <a:buNone/>
              <a:defRPr sz="2639">
                <a:solidFill>
                  <a:schemeClr val="tx1">
                    <a:tint val="75000"/>
                  </a:schemeClr>
                </a:solidFill>
              </a:defRPr>
            </a:lvl3pPr>
            <a:lvl4pPr marL="2261906" indent="0">
              <a:buNone/>
              <a:defRPr sz="2309">
                <a:solidFill>
                  <a:schemeClr val="tx1">
                    <a:tint val="75000"/>
                  </a:schemeClr>
                </a:solidFill>
              </a:defRPr>
            </a:lvl4pPr>
            <a:lvl5pPr marL="3015874" indent="0">
              <a:buNone/>
              <a:defRPr sz="2309">
                <a:solidFill>
                  <a:schemeClr val="tx1">
                    <a:tint val="75000"/>
                  </a:schemeClr>
                </a:solidFill>
              </a:defRPr>
            </a:lvl5pPr>
            <a:lvl6pPr marL="3769843" indent="0">
              <a:buNone/>
              <a:defRPr sz="2309">
                <a:solidFill>
                  <a:schemeClr val="tx1">
                    <a:tint val="75000"/>
                  </a:schemeClr>
                </a:solidFill>
              </a:defRPr>
            </a:lvl6pPr>
            <a:lvl7pPr marL="4523811" indent="0">
              <a:buNone/>
              <a:defRPr sz="2309">
                <a:solidFill>
                  <a:schemeClr val="tx1">
                    <a:tint val="75000"/>
                  </a:schemeClr>
                </a:solidFill>
              </a:defRPr>
            </a:lvl7pPr>
            <a:lvl8pPr marL="5277780" indent="0">
              <a:buNone/>
              <a:defRPr sz="2309">
                <a:solidFill>
                  <a:schemeClr val="tx1">
                    <a:tint val="75000"/>
                  </a:schemeClr>
                </a:solidFill>
              </a:defRPr>
            </a:lvl8pPr>
            <a:lvl9pPr marL="6031748" indent="0">
              <a:buNone/>
              <a:defRPr sz="230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flipV="1">
            <a:off x="13830647" y="8680901"/>
            <a:ext cx="0" cy="150791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2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88878" y="965064"/>
            <a:ext cx="16029260" cy="247297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88876" y="3769783"/>
            <a:ext cx="7841218" cy="6634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876919" y="3769783"/>
            <a:ext cx="7841218" cy="6634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000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688878" y="3594381"/>
            <a:ext cx="7841218" cy="1357122"/>
          </a:xfrm>
        </p:spPr>
        <p:txBody>
          <a:bodyPr lIns="137160" rIns="137160" anchor="ctr">
            <a:normAutofit/>
          </a:bodyPr>
          <a:lstStyle>
            <a:lvl1pPr marL="0" indent="0">
              <a:spcBef>
                <a:spcPts val="0"/>
              </a:spcBef>
              <a:spcAft>
                <a:spcPts val="0"/>
              </a:spcAft>
              <a:buNone/>
              <a:defRPr sz="3793" b="0" cap="none" baseline="0">
                <a:solidFill>
                  <a:schemeClr val="accent1"/>
                </a:solidFill>
                <a:latin typeface="+mn-lt"/>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a:t>Edit Master text styles</a:t>
            </a:r>
          </a:p>
        </p:txBody>
      </p:sp>
      <p:sp>
        <p:nvSpPr>
          <p:cNvPr id="4" name="Content Placeholder 3"/>
          <p:cNvSpPr>
            <a:spLocks noGrp="1"/>
          </p:cNvSpPr>
          <p:nvPr>
            <p:ph sz="half" idx="2"/>
          </p:nvPr>
        </p:nvSpPr>
        <p:spPr>
          <a:xfrm>
            <a:off x="1688878" y="4894102"/>
            <a:ext cx="7841218" cy="5510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879505" y="3594381"/>
            <a:ext cx="7841218" cy="1357122"/>
          </a:xfrm>
        </p:spPr>
        <p:txBody>
          <a:bodyPr lIns="137160" rIns="137160" anchor="ctr">
            <a:normAutofit/>
          </a:bodyPr>
          <a:lstStyle>
            <a:lvl1pPr marL="0" indent="0">
              <a:spcBef>
                <a:spcPts val="0"/>
              </a:spcBef>
              <a:spcAft>
                <a:spcPts val="0"/>
              </a:spcAft>
              <a:buNone/>
              <a:defRPr lang="en-US" sz="3793" b="0" kern="1200" cap="none" baseline="0" dirty="0">
                <a:solidFill>
                  <a:schemeClr val="accent1"/>
                </a:solidFill>
                <a:latin typeface="+mn-lt"/>
                <a:ea typeface="+mn-ea"/>
                <a:cs typeface="+mn-cs"/>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marL="0" lvl="0" indent="0" algn="l" defTabSz="1507937" rtl="0" eaLnBrk="1" latinLnBrk="0" hangingPunct="1">
              <a:lnSpc>
                <a:spcPct val="90000"/>
              </a:lnSpc>
              <a:spcBef>
                <a:spcPts val="2968"/>
              </a:spcBef>
              <a:buNone/>
            </a:pPr>
            <a:r>
              <a:rPr lang="en-US"/>
              <a:t>Edit Master text styles</a:t>
            </a:r>
          </a:p>
        </p:txBody>
      </p:sp>
      <p:sp>
        <p:nvSpPr>
          <p:cNvPr id="6" name="Content Placeholder 5"/>
          <p:cNvSpPr>
            <a:spLocks noGrp="1"/>
          </p:cNvSpPr>
          <p:nvPr>
            <p:ph sz="quarter" idx="4"/>
          </p:nvPr>
        </p:nvSpPr>
        <p:spPr>
          <a:xfrm>
            <a:off x="9879505" y="4894102"/>
            <a:ext cx="7841218" cy="5510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8942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459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170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688878" y="777553"/>
            <a:ext cx="7238048" cy="2865035"/>
          </a:xfrm>
        </p:spPr>
        <p:txBody>
          <a:bodyPr>
            <a:noAutofit/>
          </a:bodyPr>
          <a:lstStyle>
            <a:lvl1pPr>
              <a:lnSpc>
                <a:spcPct val="80000"/>
              </a:lnSpc>
              <a:defRPr sz="6596"/>
            </a:lvl1pPr>
          </a:lstStyle>
          <a:p>
            <a:r>
              <a:rPr lang="en-US"/>
              <a:t>Click to edit Master title style</a:t>
            </a:r>
            <a:endParaRPr lang="en-US" dirty="0"/>
          </a:p>
        </p:txBody>
      </p:sp>
      <p:sp>
        <p:nvSpPr>
          <p:cNvPr id="3" name="Content Placeholder 2"/>
          <p:cNvSpPr>
            <a:spLocks noGrp="1"/>
          </p:cNvSpPr>
          <p:nvPr>
            <p:ph idx="1"/>
          </p:nvPr>
        </p:nvSpPr>
        <p:spPr>
          <a:xfrm>
            <a:off x="9424541" y="1357122"/>
            <a:ext cx="9364224" cy="8549869"/>
          </a:xfrm>
        </p:spPr>
        <p:txBody>
          <a:bodyPr/>
          <a:lstStyle>
            <a:lvl1pPr>
              <a:defRPr sz="3958"/>
            </a:lvl1pPr>
            <a:lvl2pPr>
              <a:defRPr sz="3298"/>
            </a:lvl2pPr>
            <a:lvl3pPr>
              <a:defRPr sz="2639"/>
            </a:lvl3pPr>
            <a:lvl4pPr>
              <a:defRPr sz="2639"/>
            </a:lvl4pPr>
            <a:lvl5pPr>
              <a:defRPr sz="2639"/>
            </a:lvl5pPr>
            <a:lvl6pPr>
              <a:defRPr sz="2639"/>
            </a:lvl6pPr>
            <a:lvl7pPr>
              <a:defRPr sz="2639"/>
            </a:lvl7pPr>
            <a:lvl8pPr>
              <a:defRPr sz="2639"/>
            </a:lvl8pPr>
            <a:lvl9pPr>
              <a:defRPr sz="263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88878" y="3722795"/>
            <a:ext cx="7238048" cy="6204301"/>
          </a:xfrm>
        </p:spPr>
        <p:txBody>
          <a:bodyPr lIns="91440" rIns="91440">
            <a:normAutofit/>
          </a:bodyPr>
          <a:lstStyle>
            <a:lvl1pPr marL="0" indent="0">
              <a:lnSpc>
                <a:spcPct val="108000"/>
              </a:lnSpc>
              <a:spcBef>
                <a:spcPts val="989"/>
              </a:spcBef>
              <a:buNone/>
              <a:defRPr sz="2639"/>
            </a:lvl1pPr>
            <a:lvl2pPr marL="753969" indent="0">
              <a:buNone/>
              <a:defRPr sz="1979"/>
            </a:lvl2pPr>
            <a:lvl3pPr marL="1507937" indent="0">
              <a:buNone/>
              <a:defRPr sz="1649"/>
            </a:lvl3pPr>
            <a:lvl4pPr marL="2261906" indent="0">
              <a:buNone/>
              <a:defRPr sz="1484"/>
            </a:lvl4pPr>
            <a:lvl5pPr marL="3015874" indent="0">
              <a:buNone/>
              <a:defRPr sz="1484"/>
            </a:lvl5pPr>
            <a:lvl6pPr marL="3769843" indent="0">
              <a:buNone/>
              <a:defRPr sz="1484"/>
            </a:lvl6pPr>
            <a:lvl7pPr marL="4523811" indent="0">
              <a:buNone/>
              <a:defRPr sz="1484"/>
            </a:lvl7pPr>
            <a:lvl8pPr marL="5277780" indent="0">
              <a:buNone/>
              <a:defRPr sz="1484"/>
            </a:lvl8pPr>
            <a:lvl9pPr marL="6031748" indent="0">
              <a:buNone/>
              <a:defRPr sz="1484"/>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498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3963" y="8179635"/>
            <a:ext cx="12817376" cy="2412661"/>
          </a:xfrm>
        </p:spPr>
        <p:txBody>
          <a:bodyPr anchor="ctr">
            <a:normAutofit/>
          </a:bodyPr>
          <a:lstStyle>
            <a:lvl1pPr algn="r">
              <a:defRPr sz="8246" spc="33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20100662" cy="7539567"/>
          </a:xfrm>
          <a:solidFill>
            <a:schemeClr val="accent1">
              <a:lumMod val="60000"/>
              <a:lumOff val="40000"/>
            </a:schemeClr>
          </a:solidFill>
        </p:spPr>
        <p:txBody>
          <a:bodyPr lIns="457200" tIns="365760" rIns="45720" bIns="45720" anchor="t"/>
          <a:lstStyle>
            <a:lvl1pPr marL="0" indent="0">
              <a:buNone/>
              <a:defRPr sz="5277"/>
            </a:lvl1pPr>
            <a:lvl2pPr marL="753969" indent="0">
              <a:buNone/>
              <a:defRPr sz="4617"/>
            </a:lvl2pPr>
            <a:lvl3pPr marL="1507937" indent="0">
              <a:buNone/>
              <a:defRPr sz="3958"/>
            </a:lvl3pPr>
            <a:lvl4pPr marL="2261906" indent="0">
              <a:buNone/>
              <a:defRPr sz="3298"/>
            </a:lvl4pPr>
            <a:lvl5pPr marL="3015874" indent="0">
              <a:buNone/>
              <a:defRPr sz="3298"/>
            </a:lvl5pPr>
            <a:lvl6pPr marL="3769843" indent="0">
              <a:buNone/>
              <a:defRPr sz="3298"/>
            </a:lvl6pPr>
            <a:lvl7pPr marL="4523811" indent="0">
              <a:buNone/>
              <a:defRPr sz="3298"/>
            </a:lvl7pPr>
            <a:lvl8pPr marL="5277780" indent="0">
              <a:buNone/>
              <a:defRPr sz="3298"/>
            </a:lvl8pPr>
            <a:lvl9pPr marL="6031748"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4199642" y="8179635"/>
            <a:ext cx="5277743" cy="2412661"/>
          </a:xfrm>
        </p:spPr>
        <p:txBody>
          <a:bodyPr lIns="91440" rIns="91440" anchor="ctr">
            <a:normAutofit/>
          </a:bodyPr>
          <a:lstStyle>
            <a:lvl1pPr marL="0" indent="0">
              <a:lnSpc>
                <a:spcPct val="100000"/>
              </a:lnSpc>
              <a:spcBef>
                <a:spcPts val="0"/>
              </a:spcBef>
              <a:buNone/>
              <a:defRPr sz="2968">
                <a:solidFill>
                  <a:schemeClr val="tx1">
                    <a:lumMod val="95000"/>
                    <a:lumOff val="5000"/>
                  </a:schemeClr>
                </a:solidFill>
              </a:defRPr>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flipV="1">
            <a:off x="13830647" y="8680901"/>
            <a:ext cx="0" cy="150791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92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8878" y="965064"/>
            <a:ext cx="16029260" cy="24729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88879" y="3769783"/>
            <a:ext cx="16029261" cy="6634819"/>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880" y="10670670"/>
            <a:ext cx="3552373" cy="452374"/>
          </a:xfrm>
          <a:prstGeom prst="rect">
            <a:avLst/>
          </a:prstGeom>
        </p:spPr>
        <p:txBody>
          <a:bodyPr vert="horz" lIns="91440" tIns="45720" rIns="91440" bIns="45720" rtlCol="0" anchor="ctr"/>
          <a:lstStyle>
            <a:lvl1pPr algn="l">
              <a:defRPr sz="1649">
                <a:solidFill>
                  <a:schemeClr val="tx1">
                    <a:lumMod val="95000"/>
                    <a:lumOff val="5000"/>
                  </a:schemeClr>
                </a:solidFill>
                <a:latin typeface="+mj-lt"/>
              </a:defRPr>
            </a:lvl1pPr>
          </a:lstStyle>
          <a:p>
            <a:fld id="{1D8BD707-D9CF-40AE-B4C6-C98DA3205C09}" type="datetimeFigureOut">
              <a:rPr lang="en-US" smtClean="0"/>
              <a:pPr/>
              <a:t>9/5/2019</a:t>
            </a:fld>
            <a:endParaRPr lang="en-US" dirty="0"/>
          </a:p>
        </p:txBody>
      </p:sp>
      <p:sp>
        <p:nvSpPr>
          <p:cNvPr id="5" name="Footer Placeholder 4"/>
          <p:cNvSpPr>
            <a:spLocks noGrp="1"/>
          </p:cNvSpPr>
          <p:nvPr>
            <p:ph type="ftr" sz="quarter" idx="3"/>
          </p:nvPr>
        </p:nvSpPr>
        <p:spPr>
          <a:xfrm>
            <a:off x="7986425" y="10670670"/>
            <a:ext cx="9732029" cy="452374"/>
          </a:xfrm>
          <a:prstGeom prst="rect">
            <a:avLst/>
          </a:prstGeom>
        </p:spPr>
        <p:txBody>
          <a:bodyPr vert="horz" lIns="91440" tIns="45720" rIns="91440" bIns="45720" rtlCol="0" anchor="ctr"/>
          <a:lstStyle>
            <a:lvl1pPr algn="r">
              <a:defRPr sz="1649"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7871723" y="10670670"/>
            <a:ext cx="1605663" cy="452374"/>
          </a:xfrm>
          <a:prstGeom prst="rect">
            <a:avLst/>
          </a:prstGeom>
        </p:spPr>
        <p:txBody>
          <a:bodyPr vert="horz" lIns="91440" tIns="45720" rIns="91440" bIns="45720" rtlCol="0" anchor="ctr"/>
          <a:lstStyle>
            <a:lvl1pPr algn="l">
              <a:defRPr sz="1649">
                <a:solidFill>
                  <a:schemeClr val="tx1">
                    <a:lumMod val="95000"/>
                    <a:lumOff val="5000"/>
                  </a:schemeClr>
                </a:solidFill>
                <a:latin typeface="+mj-lt"/>
              </a:defRPr>
            </a:lvl1pPr>
          </a:lstStyle>
          <a:p>
            <a:fld id="{B6F15528-21DE-4FAA-801E-634DDDAF4B2B}" type="slidenum">
              <a:rPr lang="en-US" smtClean="0"/>
              <a:pPr/>
              <a:t>‹#›</a:t>
            </a:fld>
            <a:endParaRPr lang="en-US" dirty="0"/>
          </a:p>
        </p:txBody>
      </p:sp>
      <p:cxnSp>
        <p:nvCxnSpPr>
          <p:cNvPr id="7" name="Straight Connector 6"/>
          <p:cNvCxnSpPr/>
          <p:nvPr/>
        </p:nvCxnSpPr>
        <p:spPr>
          <a:xfrm flipV="1">
            <a:off x="1256606" y="1362670"/>
            <a:ext cx="0" cy="150791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673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72" r:id="rId13"/>
    <p:sldLayoutId id="2147483671" r:id="rId14"/>
    <p:sldLayoutId id="2147483662" r:id="rId15"/>
    <p:sldLayoutId id="2147483670" r:id="rId16"/>
    <p:sldLayoutId id="2147483668" r:id="rId17"/>
    <p:sldLayoutId id="2147483667" r:id="rId18"/>
    <p:sldLayoutId id="2147483666" r:id="rId19"/>
    <p:sldLayoutId id="2147483664" r:id="rId20"/>
    <p:sldLayoutId id="2147483665" r:id="rId21"/>
    <p:sldLayoutId id="2147483661" r:id="rId22"/>
    <p:sldLayoutId id="2147483701" r:id="rId23"/>
  </p:sldLayoutIdLst>
  <p:txStyles>
    <p:titleStyle>
      <a:lvl1pPr algn="l" defTabSz="1507937" rtl="0" eaLnBrk="1" latinLnBrk="0" hangingPunct="1">
        <a:lnSpc>
          <a:spcPct val="80000"/>
        </a:lnSpc>
        <a:spcBef>
          <a:spcPct val="0"/>
        </a:spcBef>
        <a:buNone/>
        <a:defRPr sz="8246" kern="1200" cap="all" spc="165" baseline="0">
          <a:solidFill>
            <a:schemeClr val="tx1">
              <a:lumMod val="95000"/>
              <a:lumOff val="5000"/>
            </a:schemeClr>
          </a:solidFill>
          <a:latin typeface="+mj-lt"/>
          <a:ea typeface="+mj-ea"/>
          <a:cs typeface="+mj-cs"/>
        </a:defRPr>
      </a:lvl1pPr>
    </p:titleStyle>
    <p:bodyStyle>
      <a:lvl1pPr marL="150794" indent="-150794" algn="l" defTabSz="1507937" rtl="0" eaLnBrk="1" latinLnBrk="0" hangingPunct="1">
        <a:lnSpc>
          <a:spcPct val="90000"/>
        </a:lnSpc>
        <a:spcBef>
          <a:spcPts val="1979"/>
        </a:spcBef>
        <a:spcAft>
          <a:spcPts val="330"/>
        </a:spcAft>
        <a:buClr>
          <a:schemeClr val="accent1"/>
        </a:buClr>
        <a:buSzPct val="100000"/>
        <a:buFont typeface="Tw Cen MT" panose="020B0602020104020603" pitchFamily="34" charset="0"/>
        <a:buChar char=" "/>
        <a:defRPr sz="3628" kern="1200">
          <a:solidFill>
            <a:schemeClr val="tx1"/>
          </a:solidFill>
          <a:latin typeface="+mn-lt"/>
          <a:ea typeface="+mn-ea"/>
          <a:cs typeface="+mn-cs"/>
        </a:defRPr>
      </a:lvl1pPr>
      <a:lvl2pPr marL="437302"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968" kern="1200">
          <a:solidFill>
            <a:schemeClr val="tx1"/>
          </a:solidFill>
          <a:latin typeface="+mn-lt"/>
          <a:ea typeface="+mn-ea"/>
          <a:cs typeface="+mn-cs"/>
        </a:defRPr>
      </a:lvl2pPr>
      <a:lvl3pPr marL="738889"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309" kern="1200">
          <a:solidFill>
            <a:schemeClr val="tx1"/>
          </a:solidFill>
          <a:latin typeface="+mn-lt"/>
          <a:ea typeface="+mn-ea"/>
          <a:cs typeface="+mn-cs"/>
        </a:defRPr>
      </a:lvl3pPr>
      <a:lvl4pPr marL="980159"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309" kern="1200">
          <a:solidFill>
            <a:schemeClr val="tx1"/>
          </a:solidFill>
          <a:latin typeface="+mn-lt"/>
          <a:ea typeface="+mn-ea"/>
          <a:cs typeface="+mn-cs"/>
        </a:defRPr>
      </a:lvl4pPr>
      <a:lvl5pPr marL="1281746"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309" kern="1200">
          <a:solidFill>
            <a:schemeClr val="tx1"/>
          </a:solidFill>
          <a:latin typeface="+mn-lt"/>
          <a:ea typeface="+mn-ea"/>
          <a:cs typeface="+mn-cs"/>
        </a:defRPr>
      </a:lvl5pPr>
      <a:lvl6pPr marL="1507937"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309" kern="1200">
          <a:solidFill>
            <a:schemeClr val="tx1"/>
          </a:solidFill>
          <a:latin typeface="+mn-lt"/>
          <a:ea typeface="+mn-ea"/>
          <a:cs typeface="+mn-cs"/>
        </a:defRPr>
      </a:lvl6pPr>
      <a:lvl7pPr marL="1749207"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309" kern="1200">
          <a:solidFill>
            <a:schemeClr val="tx1"/>
          </a:solidFill>
          <a:latin typeface="+mn-lt"/>
          <a:ea typeface="+mn-ea"/>
          <a:cs typeface="+mn-cs"/>
        </a:defRPr>
      </a:lvl7pPr>
      <a:lvl8pPr marL="2005556"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309" kern="1200">
          <a:solidFill>
            <a:schemeClr val="tx1"/>
          </a:solidFill>
          <a:latin typeface="+mn-lt"/>
          <a:ea typeface="+mn-ea"/>
          <a:cs typeface="+mn-cs"/>
        </a:defRPr>
      </a:lvl8pPr>
      <a:lvl9pPr marL="2246826" indent="-226191" algn="l" defTabSz="1507937" rtl="0" eaLnBrk="1" latinLnBrk="0" hangingPunct="1">
        <a:lnSpc>
          <a:spcPct val="90000"/>
        </a:lnSpc>
        <a:spcBef>
          <a:spcPts val="330"/>
        </a:spcBef>
        <a:spcAft>
          <a:spcPts val="660"/>
        </a:spcAft>
        <a:buClr>
          <a:schemeClr val="accent1"/>
        </a:buClr>
        <a:buFont typeface="Wingdings 3" pitchFamily="18" charset="2"/>
        <a:buChar char=""/>
        <a:defRPr sz="2309"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2644" y="1311275"/>
            <a:ext cx="16840200" cy="6018915"/>
          </a:xfrm>
        </p:spPr>
        <p:txBody>
          <a:bodyPr/>
          <a:lstStyle/>
          <a:p>
            <a:r>
              <a:rPr lang="lv-LV" dirty="0">
                <a:solidFill>
                  <a:srgbClr val="7A0000"/>
                </a:solidFill>
              </a:rPr>
              <a:t>Vai pamattiesību ierobežojums ir noteikts ar likumu: Satversmes tiesas, Eiropas Cilvēktiesību tiesas un Administratīvās tiesas prakse</a:t>
            </a:r>
            <a:endParaRPr lang="lv-LV" dirty="0">
              <a:solidFill>
                <a:srgbClr val="7A0000"/>
              </a:solidFill>
              <a:effectLst>
                <a:outerShdw blurRad="38100" dist="38100" dir="2700000" algn="tl">
                  <a:srgbClr val="000000">
                    <a:alpha val="43137"/>
                  </a:srgbClr>
                </a:outerShdw>
              </a:effectLst>
            </a:endParaRPr>
          </a:p>
          <a:p>
            <a:pPr algn="ctr"/>
            <a:r>
              <a:rPr lang="lv-LV" sz="4400" dirty="0">
                <a:solidFill>
                  <a:srgbClr val="7A0000"/>
                </a:solidFill>
                <a:effectLst>
                  <a:outerShdw blurRad="38100" dist="38100" dir="2700000" algn="tl">
                    <a:srgbClr val="000000">
                      <a:alpha val="43137"/>
                    </a:srgbClr>
                  </a:outerShdw>
                </a:effectLst>
              </a:rPr>
              <a:t>Asoc. prof. Artūrs Kučs</a:t>
            </a:r>
          </a:p>
          <a:p>
            <a:endParaRPr lang="en-US" sz="6600" dirty="0">
              <a:solidFill>
                <a:srgbClr val="7A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22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329082" cy="2209800"/>
          </a:xfrm>
        </p:spPr>
        <p:txBody>
          <a:bodyPr/>
          <a:lstStyle/>
          <a:p>
            <a:pPr>
              <a:lnSpc>
                <a:spcPct val="100000"/>
              </a:lnSpc>
            </a:pPr>
            <a:r>
              <a:rPr lang="lv-LV" sz="5400" dirty="0">
                <a:solidFill>
                  <a:schemeClr val="tx1"/>
                </a:solidFill>
              </a:rPr>
              <a:t>Vai likums ir pieņemts, ievērojot normatīvajos aktos paredzēto kārtību</a:t>
            </a:r>
          </a:p>
          <a:p>
            <a:pPr>
              <a:lnSpc>
                <a:spcPct val="100000"/>
              </a:lnSpc>
            </a:pPr>
            <a:endParaRPr lang="en-US" sz="5400"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081044" y="358775"/>
            <a:ext cx="12192000" cy="10591800"/>
          </a:xfrm>
        </p:spPr>
        <p:txBody>
          <a:bodyPr numCol="1">
            <a:noAutofit/>
          </a:bodyPr>
          <a:lstStyle/>
          <a:p>
            <a:r>
              <a:rPr lang="lv-LV" sz="4800" dirty="0">
                <a:solidFill>
                  <a:schemeClr val="bg1"/>
                </a:solidFill>
              </a:rPr>
              <a:t>Ministru kabinetam pamatā pieļaujams deleģēt detalizētāku noteikumu un likuma ieviešanai dzīvē nepieciešamo normu izstrādāšanu. Savukārt likumdevēja, proti, Saeimas, pienākums ir pašam izlemt visus svarīgākos valsts un sabiedrības dzīves jautājumus.</a:t>
            </a:r>
          </a:p>
          <a:p>
            <a:r>
              <a:rPr lang="lv-LV" sz="3000" dirty="0">
                <a:solidFill>
                  <a:schemeClr val="bg1"/>
                </a:solidFill>
              </a:rPr>
              <a:t>(</a:t>
            </a:r>
            <a:r>
              <a:rPr lang="lv-LV" sz="3000" i="1" dirty="0">
                <a:solidFill>
                  <a:schemeClr val="bg1"/>
                </a:solidFill>
              </a:rPr>
              <a:t>Satversmes tiesas 2009. gada 20. janvāra lēmums par tiesvedības izbeigšanu lietā Nr. 2008-08-0306</a:t>
            </a:r>
            <a:r>
              <a:rPr lang="lv-LV" sz="3000" dirty="0">
                <a:solidFill>
                  <a:schemeClr val="bg1"/>
                </a:solidFill>
              </a:rPr>
              <a:t>)</a:t>
            </a:r>
          </a:p>
          <a:p>
            <a:r>
              <a:rPr lang="lv-LV" sz="4800" dirty="0">
                <a:solidFill>
                  <a:schemeClr val="bg1"/>
                </a:solidFill>
              </a:rPr>
              <a:t>Saeima, darbojoties kā likumdevējs, nav tiesīga nodot izpildvarai izlemšanai tādus jautājumus, kuri saskaņā ar Satversmi ir tikai pašas Saeimas ekskluzīvajā kompetencē.</a:t>
            </a:r>
          </a:p>
          <a:p>
            <a:r>
              <a:rPr lang="lv-LV" sz="3000" dirty="0">
                <a:solidFill>
                  <a:schemeClr val="bg1"/>
                </a:solidFill>
              </a:rPr>
              <a:t>(</a:t>
            </a:r>
            <a:r>
              <a:rPr lang="lv-LV" sz="3000" i="1" dirty="0">
                <a:solidFill>
                  <a:schemeClr val="bg1"/>
                </a:solidFill>
              </a:rPr>
              <a:t>Satversmes tiesas 2015. gada 14. oktobra spriedums lietā Nr. 2015-05-03</a:t>
            </a:r>
            <a:r>
              <a:rPr lang="lv-LV" sz="3000" dirty="0">
                <a:solidFill>
                  <a:schemeClr val="bg1"/>
                </a:solidFill>
              </a:rPr>
              <a:t>)</a:t>
            </a:r>
            <a:endParaRPr lang="en-GB" sz="3000" dirty="0">
              <a:solidFill>
                <a:schemeClr val="bg1"/>
              </a:solidFill>
            </a:endParaRPr>
          </a:p>
        </p:txBody>
      </p:sp>
    </p:spTree>
    <p:extLst>
      <p:ext uri="{BB962C8B-B14F-4D97-AF65-F5344CB8AC3E}">
        <p14:creationId xmlns:p14="http://schemas.microsoft.com/office/powerpoint/2010/main" val="88390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59480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309644" y="473075"/>
            <a:ext cx="12192000" cy="10591800"/>
          </a:xfrm>
        </p:spPr>
        <p:txBody>
          <a:bodyPr numCol="1">
            <a:noAutofit/>
          </a:bodyPr>
          <a:lstStyle/>
          <a:p>
            <a:r>
              <a:rPr lang="lv-LV" sz="4800" dirty="0">
                <a:solidFill>
                  <a:schemeClr val="bg1"/>
                </a:solidFill>
              </a:rPr>
              <a:t>Tas neatbilstu tiesiskas valsts principiem, ja izpildvarai dotās izvēles tiesības tiktu noteiktas kā neierobežota vara. Tātad likumam pietiekami skaidri jānosaka kompetentām institūcijām doto pilnvaru apjoms un to īstenošanas veids, ņemot vērā noteiktā līdzekļa leģitīmo mērķi, lai sniegtu indivīdam adekvātu aizsardzību pret patvaļīgu iejaukšanos.</a:t>
            </a:r>
          </a:p>
          <a:p>
            <a:r>
              <a:rPr lang="lv-LV" sz="4000" dirty="0">
                <a:solidFill>
                  <a:schemeClr val="bg1"/>
                </a:solidFill>
              </a:rPr>
              <a:t>(</a:t>
            </a:r>
            <a:r>
              <a:rPr lang="lv-LV" sz="4000" i="1" dirty="0">
                <a:solidFill>
                  <a:schemeClr val="bg1"/>
                </a:solidFill>
              </a:rPr>
              <a:t>Satversmes tiesas 2002. gada 20. maija spriedums lietā Nr. 2002-01-03</a:t>
            </a:r>
            <a:r>
              <a:rPr lang="lv-LV" sz="4000" dirty="0">
                <a:solidFill>
                  <a:schemeClr val="bg1"/>
                </a:solidFill>
              </a:rPr>
              <a:t>)</a:t>
            </a:r>
            <a:endParaRPr lang="en-GB" sz="4000" dirty="0">
              <a:solidFill>
                <a:schemeClr val="bg1"/>
              </a:solidFill>
            </a:endParaRPr>
          </a:p>
        </p:txBody>
      </p:sp>
    </p:spTree>
    <p:extLst>
      <p:ext uri="{BB962C8B-B14F-4D97-AF65-F5344CB8AC3E}">
        <p14:creationId xmlns:p14="http://schemas.microsoft.com/office/powerpoint/2010/main" val="45725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59480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309644" y="473075"/>
            <a:ext cx="12192000" cy="10591800"/>
          </a:xfrm>
        </p:spPr>
        <p:txBody>
          <a:bodyPr numCol="1">
            <a:noAutofit/>
          </a:bodyPr>
          <a:lstStyle/>
          <a:p>
            <a:r>
              <a:rPr lang="lv-LV" sz="4800" dirty="0">
                <a:solidFill>
                  <a:schemeClr val="bg1"/>
                </a:solidFill>
              </a:rPr>
              <a:t>Konceptuālā izšķiršanās par starptautisko aizdevumu saņemšanu un tās nosacījumiem atzīstama par svarīgu un nozīmīgu valsts un sabiedrības dzīves jautājumu, kas, ievērojot Satversmē noteikto kārtību, bija jāizlemj pašam likumdevējam. </a:t>
            </a:r>
          </a:p>
          <a:p>
            <a:r>
              <a:rPr lang="lv-LV" sz="3600" dirty="0">
                <a:solidFill>
                  <a:schemeClr val="bg1"/>
                </a:solidFill>
              </a:rPr>
              <a:t>(Satversmes tiesas 2009. gada 21. decembra sprieduma lietā Nr. 2009-43-0130.1.punkts)</a:t>
            </a:r>
            <a:endParaRPr lang="en-GB" sz="3600" dirty="0">
              <a:solidFill>
                <a:schemeClr val="bg1"/>
              </a:solidFill>
            </a:endParaRPr>
          </a:p>
        </p:txBody>
      </p:sp>
    </p:spTree>
    <p:extLst>
      <p:ext uri="{BB962C8B-B14F-4D97-AF65-F5344CB8AC3E}">
        <p14:creationId xmlns:p14="http://schemas.microsoft.com/office/powerpoint/2010/main" val="772412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176682" cy="2209800"/>
          </a:xfrm>
        </p:spPr>
        <p:txBody>
          <a:bodyPr/>
          <a:lstStyle/>
          <a:p>
            <a:pPr>
              <a:lnSpc>
                <a:spcPct val="100000"/>
              </a:lnSpc>
            </a:pPr>
            <a:r>
              <a:rPr lang="lv-LV" sz="5400" dirty="0">
                <a:solidFill>
                  <a:schemeClr val="tx1"/>
                </a:solidFill>
              </a:rPr>
              <a:t>Vai likums ir pieņemts, ievērojot normatīvajos aktos paredzēto kārtību</a:t>
            </a:r>
          </a:p>
          <a:p>
            <a:pPr>
              <a:lnSpc>
                <a:spcPct val="100000"/>
              </a:lnSpc>
            </a:pPr>
            <a:endParaRPr lang="en-US" sz="5400"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852444" y="358775"/>
            <a:ext cx="12725400" cy="10591800"/>
          </a:xfrm>
        </p:spPr>
        <p:txBody>
          <a:bodyPr numCol="1">
            <a:noAutofit/>
          </a:bodyPr>
          <a:lstStyle/>
          <a:p>
            <a:r>
              <a:rPr lang="lv-LV" sz="4400" dirty="0">
                <a:solidFill>
                  <a:schemeClr val="bg1"/>
                </a:solidFill>
              </a:rPr>
              <a:t>No tiesiskas valsts principa demokrātiskā tiesiskā valstī izriet noteiktas prasības arī attiecībā uz likumdošanas procesu </a:t>
            </a:r>
            <a:r>
              <a:rPr lang="lv-LV" sz="3600" dirty="0">
                <a:solidFill>
                  <a:schemeClr val="bg1"/>
                </a:solidFill>
              </a:rPr>
              <a:t>(</a:t>
            </a:r>
            <a:r>
              <a:rPr lang="lv-LV" sz="3600" i="1" dirty="0">
                <a:solidFill>
                  <a:schemeClr val="bg1"/>
                </a:solidFill>
              </a:rPr>
              <a:t>sk., piemēram, Satversmes tiesas 2012. gada 3. februāra sprieduma lietā Nr. 2011‑11‑01 11.2. punktu</a:t>
            </a:r>
            <a:r>
              <a:rPr lang="lv-LV" sz="3600" dirty="0">
                <a:solidFill>
                  <a:schemeClr val="bg1"/>
                </a:solidFill>
              </a:rPr>
              <a:t>). </a:t>
            </a:r>
          </a:p>
          <a:p>
            <a:r>
              <a:rPr lang="lv-LV" sz="4400" dirty="0">
                <a:solidFill>
                  <a:schemeClr val="bg1"/>
                </a:solidFill>
              </a:rPr>
              <a:t>Satversmes tiesa ir atzinusi, ka Saeima, īstenojot likumdošanas tiesības, bauda rīcības brīvību tiktāl, ciktāl netiek pārkāpti vispārējie tiesību principi un citas Satversmes normas </a:t>
            </a:r>
            <a:r>
              <a:rPr lang="lv-LV" sz="3600" dirty="0">
                <a:solidFill>
                  <a:schemeClr val="bg1"/>
                </a:solidFill>
              </a:rPr>
              <a:t>(</a:t>
            </a:r>
            <a:r>
              <a:rPr lang="lv-LV" sz="3600" i="1" dirty="0">
                <a:solidFill>
                  <a:schemeClr val="bg1"/>
                </a:solidFill>
              </a:rPr>
              <a:t>sk. Satversmes tiesas 2017. gada 19. oktobra sprieduma lietā Nr. 2016‑14‑01 25. punktu</a:t>
            </a:r>
            <a:r>
              <a:rPr lang="lv-LV" sz="3600" dirty="0">
                <a:solidFill>
                  <a:schemeClr val="bg1"/>
                </a:solidFill>
              </a:rPr>
              <a:t>). </a:t>
            </a:r>
          </a:p>
          <a:p>
            <a:endParaRPr lang="en-GB" sz="4400" dirty="0">
              <a:solidFill>
                <a:schemeClr val="bg1"/>
              </a:solidFill>
            </a:endParaRPr>
          </a:p>
        </p:txBody>
      </p:sp>
    </p:spTree>
    <p:extLst>
      <p:ext uri="{BB962C8B-B14F-4D97-AF65-F5344CB8AC3E}">
        <p14:creationId xmlns:p14="http://schemas.microsoft.com/office/powerpoint/2010/main" val="259570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176682" cy="2209800"/>
          </a:xfrm>
        </p:spPr>
        <p:txBody>
          <a:bodyPr/>
          <a:lstStyle/>
          <a:p>
            <a:pPr>
              <a:lnSpc>
                <a:spcPct val="100000"/>
              </a:lnSpc>
            </a:pPr>
            <a:r>
              <a:rPr lang="lv-LV" sz="5400" dirty="0">
                <a:solidFill>
                  <a:schemeClr val="tx1"/>
                </a:solidFill>
              </a:rPr>
              <a:t>Vai likums ir pieņemts, ievērojot normatīvajos aktos paredzēto kārtību</a:t>
            </a:r>
          </a:p>
          <a:p>
            <a:pPr>
              <a:lnSpc>
                <a:spcPct val="100000"/>
              </a:lnSpc>
            </a:pPr>
            <a:endParaRPr lang="en-US" sz="5400"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852444" y="358775"/>
            <a:ext cx="12725400" cy="10591800"/>
          </a:xfrm>
        </p:spPr>
        <p:txBody>
          <a:bodyPr numCol="1">
            <a:noAutofit/>
          </a:bodyPr>
          <a:lstStyle/>
          <a:p>
            <a:r>
              <a:rPr lang="lv-LV" sz="4400" dirty="0">
                <a:solidFill>
                  <a:schemeClr val="bg1"/>
                </a:solidFill>
              </a:rPr>
              <a:t>Likumdošanas procesam ne vien jāatbilst normatīvajos aktos noteiktajām formālajām prasībām, bet arī jāveicina personu uzticēšanās valstij un tiesībām.</a:t>
            </a:r>
          </a:p>
          <a:p>
            <a:r>
              <a:rPr lang="lv-LV" sz="4400" dirty="0">
                <a:solidFill>
                  <a:schemeClr val="bg1"/>
                </a:solidFill>
              </a:rPr>
              <a:t>(</a:t>
            </a:r>
            <a:r>
              <a:rPr lang="lv-LV" sz="3600" i="1" dirty="0">
                <a:solidFill>
                  <a:schemeClr val="bg1"/>
                </a:solidFill>
              </a:rPr>
              <a:t>Satversmes tiesas 2019. gada 6. marta spriedums lietā Nr. </a:t>
            </a:r>
            <a:r>
              <a:rPr lang="lv-LV" sz="3600" dirty="0">
                <a:solidFill>
                  <a:schemeClr val="bg1"/>
                </a:solidFill>
              </a:rPr>
              <a:t>2018‑11‑01)</a:t>
            </a:r>
          </a:p>
          <a:p>
            <a:endParaRPr lang="en-GB" sz="4400" dirty="0">
              <a:solidFill>
                <a:schemeClr val="bg1"/>
              </a:solidFill>
            </a:endParaRPr>
          </a:p>
        </p:txBody>
      </p:sp>
    </p:spTree>
    <p:extLst>
      <p:ext uri="{BB962C8B-B14F-4D97-AF65-F5344CB8AC3E}">
        <p14:creationId xmlns:p14="http://schemas.microsoft.com/office/powerpoint/2010/main" val="137425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176682" cy="2209800"/>
          </a:xfrm>
        </p:spPr>
        <p:txBody>
          <a:bodyPr/>
          <a:lstStyle/>
          <a:p>
            <a:pPr>
              <a:lnSpc>
                <a:spcPct val="100000"/>
              </a:lnSpc>
            </a:pPr>
            <a:r>
              <a:rPr lang="lv-LV" sz="5400" dirty="0">
                <a:solidFill>
                  <a:schemeClr val="tx1"/>
                </a:solidFill>
              </a:rPr>
              <a:t>Vai likums ir pieņemts, ievērojot normatīvajos aktos paredzēto kārtību</a:t>
            </a:r>
          </a:p>
          <a:p>
            <a:pPr>
              <a:lnSpc>
                <a:spcPct val="100000"/>
              </a:lnSpc>
            </a:pPr>
            <a:endParaRPr lang="en-US" sz="5400"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852444" y="358775"/>
            <a:ext cx="12725400" cy="10591800"/>
          </a:xfrm>
        </p:spPr>
        <p:txBody>
          <a:bodyPr numCol="1">
            <a:noAutofit/>
          </a:bodyPr>
          <a:lstStyle/>
          <a:p>
            <a:r>
              <a:rPr lang="lv-LV" sz="4800" dirty="0">
                <a:solidFill>
                  <a:schemeClr val="bg1"/>
                </a:solidFill>
              </a:rPr>
              <a:t>[A]</a:t>
            </a:r>
            <a:r>
              <a:rPr lang="lv-LV" sz="4800" dirty="0" err="1">
                <a:solidFill>
                  <a:schemeClr val="bg1"/>
                </a:solidFill>
              </a:rPr>
              <a:t>pstrīdēto</a:t>
            </a:r>
            <a:r>
              <a:rPr lang="lv-LV" sz="4800" dirty="0">
                <a:solidFill>
                  <a:schemeClr val="bg1"/>
                </a:solidFill>
              </a:rPr>
              <a:t> normu pieņemšanas gaitā nav ievērots labas likumdošanas princips. Minētie pārkāpumi izskatāmajā lietā, it īpaši to kopsakarā, atzīstami par būtiskiem. Ne katrs procedūras pārkāpums ir pietiekams pamats tam, lai uzskatītu, ka pieņemtajam aktam nav juridiska spēka. Lai procedūras pārkāpuma dēļ kādu aktu atzītu par spēkā neesošu, jābūt pamatotām šaubām, ka tādā gadījumā, ja procedūra tiktu ievērota, būtu pieņemts atšķirīgs lēmums. </a:t>
            </a:r>
          </a:p>
          <a:p>
            <a:r>
              <a:rPr lang="lv-LV" sz="4800" dirty="0">
                <a:solidFill>
                  <a:schemeClr val="bg1"/>
                </a:solidFill>
              </a:rPr>
              <a:t>(</a:t>
            </a:r>
            <a:r>
              <a:rPr lang="lv-LV" sz="4800" i="1" dirty="0">
                <a:solidFill>
                  <a:schemeClr val="bg1"/>
                </a:solidFill>
              </a:rPr>
              <a:t>Satversmes tiesas 2019. gada 6. marta spriedums lietā Nr. </a:t>
            </a:r>
            <a:r>
              <a:rPr lang="lv-LV" sz="4800" dirty="0">
                <a:solidFill>
                  <a:schemeClr val="bg1"/>
                </a:solidFill>
              </a:rPr>
              <a:t>2018‑11‑01)</a:t>
            </a:r>
          </a:p>
          <a:p>
            <a:endParaRPr lang="en-GB" sz="4400" dirty="0">
              <a:solidFill>
                <a:schemeClr val="bg1"/>
              </a:solidFill>
            </a:endParaRPr>
          </a:p>
        </p:txBody>
      </p:sp>
    </p:spTree>
    <p:extLst>
      <p:ext uri="{BB962C8B-B14F-4D97-AF65-F5344CB8AC3E}">
        <p14:creationId xmlns:p14="http://schemas.microsoft.com/office/powerpoint/2010/main" val="383411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176682" cy="2209800"/>
          </a:xfrm>
        </p:spPr>
        <p:txBody>
          <a:bodyPr/>
          <a:lstStyle/>
          <a:p>
            <a:pPr>
              <a:lnSpc>
                <a:spcPct val="100000"/>
              </a:lnSpc>
            </a:pPr>
            <a:r>
              <a:rPr lang="lv-LV" sz="5400" dirty="0">
                <a:solidFill>
                  <a:schemeClr val="tx1"/>
                </a:solidFill>
              </a:rPr>
              <a:t>Vai likums ir pieņemts, ievērojot normatīvajos aktos paredzēto kārtību</a:t>
            </a:r>
          </a:p>
          <a:p>
            <a:pPr>
              <a:lnSpc>
                <a:spcPct val="100000"/>
              </a:lnSpc>
            </a:pPr>
            <a:endParaRPr lang="en-US" sz="5400"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852444" y="358775"/>
            <a:ext cx="12725400" cy="10591800"/>
          </a:xfrm>
        </p:spPr>
        <p:txBody>
          <a:bodyPr numCol="1">
            <a:noAutofit/>
          </a:bodyPr>
          <a:lstStyle/>
          <a:p>
            <a:r>
              <a:rPr lang="en-US" sz="4800" dirty="0">
                <a:solidFill>
                  <a:schemeClr val="bg1"/>
                </a:solidFill>
              </a:rPr>
              <a:t>“ </a:t>
            </a:r>
            <a:r>
              <a:rPr lang="lv-LV" sz="4800" dirty="0">
                <a:solidFill>
                  <a:schemeClr val="bg1"/>
                </a:solidFill>
              </a:rPr>
              <a:t>... lai noteiktu vispārīga līdzekļa samērīgumu, Tiesai, pirmkārt, jāvērtē tam pamatā esošās likumdevēja izvēles. Parlamentārās un tiesas kontroles pār līdzekļa nepieciešamību kvalitāte šajā sakarā ir īpaši būtiska, tai skaitā arī novērtējot valsts rīcības </a:t>
            </a:r>
            <a:r>
              <a:rPr lang="lv-LV" sz="4800">
                <a:solidFill>
                  <a:schemeClr val="bg1"/>
                </a:solidFill>
              </a:rPr>
              <a:t>brīvību.“ </a:t>
            </a:r>
            <a:endParaRPr lang="lv-LV" sz="4800" dirty="0">
              <a:solidFill>
                <a:schemeClr val="bg1"/>
              </a:solidFill>
            </a:endParaRPr>
          </a:p>
          <a:p>
            <a:r>
              <a:rPr lang="lv-LV" sz="4800" dirty="0">
                <a:solidFill>
                  <a:schemeClr val="bg1"/>
                </a:solidFill>
              </a:rPr>
              <a:t>(</a:t>
            </a:r>
            <a:r>
              <a:rPr lang="lv-LV" sz="4800" i="1" dirty="0">
                <a:solidFill>
                  <a:schemeClr val="bg1"/>
                </a:solidFill>
              </a:rPr>
              <a:t>Eiropas Cilvēktiesību tiesas (Lielā palāta) 2013. gada 22. aprīļa sprieduma lietā “</a:t>
            </a:r>
            <a:r>
              <a:rPr lang="en-US" sz="4800" i="1" dirty="0">
                <a:solidFill>
                  <a:schemeClr val="bg1"/>
                </a:solidFill>
              </a:rPr>
              <a:t>Animal Defenders International v. the United Kingdom</a:t>
            </a:r>
            <a:r>
              <a:rPr lang="en-US" sz="4800" dirty="0">
                <a:solidFill>
                  <a:schemeClr val="bg1"/>
                </a:solidFill>
              </a:rPr>
              <a:t>“</a:t>
            </a:r>
            <a:r>
              <a:rPr lang="lv-LV" sz="4800" i="1" dirty="0">
                <a:solidFill>
                  <a:schemeClr val="bg1"/>
                </a:solidFill>
              </a:rPr>
              <a:t>, pieteikuma Nr. </a:t>
            </a:r>
            <a:r>
              <a:rPr lang="en-US" sz="4800" i="1" dirty="0">
                <a:solidFill>
                  <a:schemeClr val="bg1"/>
                </a:solidFill>
              </a:rPr>
              <a:t> </a:t>
            </a:r>
            <a:r>
              <a:rPr lang="lv-LV" sz="4800" i="1" dirty="0">
                <a:solidFill>
                  <a:schemeClr val="bg1"/>
                </a:solidFill>
              </a:rPr>
              <a:t>48876/08, 108. punkts</a:t>
            </a:r>
            <a:r>
              <a:rPr lang="lv-LV" sz="4800" dirty="0">
                <a:solidFill>
                  <a:schemeClr val="bg1"/>
                </a:solidFill>
              </a:rPr>
              <a:t>) </a:t>
            </a:r>
          </a:p>
          <a:p>
            <a:endParaRPr lang="en-GB" sz="4400" dirty="0">
              <a:solidFill>
                <a:schemeClr val="bg1"/>
              </a:solidFill>
            </a:endParaRPr>
          </a:p>
        </p:txBody>
      </p:sp>
    </p:spTree>
    <p:extLst>
      <p:ext uri="{BB962C8B-B14F-4D97-AF65-F5344CB8AC3E}">
        <p14:creationId xmlns:p14="http://schemas.microsoft.com/office/powerpoint/2010/main" val="251557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625475"/>
            <a:ext cx="5795682" cy="2209800"/>
          </a:xfrm>
        </p:spPr>
        <p:txBody>
          <a:bodyPr/>
          <a:lstStyle/>
          <a:p>
            <a:pPr>
              <a:lnSpc>
                <a:spcPct val="100000"/>
              </a:lnSpc>
            </a:pPr>
            <a:r>
              <a:rPr lang="lv-LV" sz="5400" dirty="0">
                <a:solidFill>
                  <a:schemeClr val="tx1">
                    <a:lumMod val="85000"/>
                    <a:lumOff val="15000"/>
                  </a:schemeClr>
                </a:solidFill>
              </a:rPr>
              <a:t>Vai likums ir izsludināts un publiski pieejams atbilstoši normatīvo aktu prasībām</a:t>
            </a:r>
            <a:endParaRPr lang="lv-LV" sz="5400" spc="-150" dirty="0">
              <a:solidFill>
                <a:schemeClr val="tx1">
                  <a:lumMod val="85000"/>
                  <a:lumOff val="15000"/>
                </a:schemeClr>
              </a:solidFill>
              <a:latin typeface="Arial" panose="020B0604020202020204" pitchFamily="34" charset="0"/>
              <a:cs typeface="Arial" panose="020B0604020202020204" pitchFamily="34" charset="0"/>
            </a:endParaRP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843044" y="930275"/>
            <a:ext cx="11582400" cy="8534400"/>
          </a:xfrm>
        </p:spPr>
        <p:txBody>
          <a:bodyPr numCol="1">
            <a:noAutofit/>
          </a:bodyPr>
          <a:lstStyle/>
          <a:p>
            <a:r>
              <a:rPr lang="en-GB" sz="5400" dirty="0" err="1">
                <a:solidFill>
                  <a:schemeClr val="bg1"/>
                </a:solidFill>
              </a:rPr>
              <a:t>Ekonomikas</a:t>
            </a:r>
            <a:r>
              <a:rPr lang="en-GB" sz="5400" dirty="0">
                <a:solidFill>
                  <a:schemeClr val="bg1"/>
                </a:solidFill>
              </a:rPr>
              <a:t> </a:t>
            </a:r>
            <a:r>
              <a:rPr lang="en-GB" sz="5400" dirty="0" err="1">
                <a:solidFill>
                  <a:schemeClr val="bg1"/>
                </a:solidFill>
              </a:rPr>
              <a:t>ministrijas</a:t>
            </a:r>
            <a:r>
              <a:rPr lang="en-GB" sz="5400" dirty="0">
                <a:solidFill>
                  <a:schemeClr val="bg1"/>
                </a:solidFill>
              </a:rPr>
              <a:t> </a:t>
            </a:r>
            <a:r>
              <a:rPr lang="en-GB" sz="5400" dirty="0" err="1">
                <a:solidFill>
                  <a:schemeClr val="bg1"/>
                </a:solidFill>
              </a:rPr>
              <a:t>Privatizācijas</a:t>
            </a:r>
            <a:r>
              <a:rPr lang="en-GB" sz="5400" dirty="0">
                <a:solidFill>
                  <a:schemeClr val="bg1"/>
                </a:solidFill>
              </a:rPr>
              <a:t> </a:t>
            </a:r>
            <a:r>
              <a:rPr lang="en-GB" sz="5400" dirty="0" err="1">
                <a:solidFill>
                  <a:schemeClr val="bg1"/>
                </a:solidFill>
              </a:rPr>
              <a:t>valsts</a:t>
            </a:r>
            <a:r>
              <a:rPr lang="en-GB" sz="5400" dirty="0">
                <a:solidFill>
                  <a:schemeClr val="bg1"/>
                </a:solidFill>
              </a:rPr>
              <a:t> </a:t>
            </a:r>
            <a:r>
              <a:rPr lang="en-GB" sz="5400" dirty="0" err="1">
                <a:solidFill>
                  <a:schemeClr val="bg1"/>
                </a:solidFill>
              </a:rPr>
              <a:t>ministram</a:t>
            </a:r>
            <a:r>
              <a:rPr lang="en-GB" sz="5400" dirty="0">
                <a:solidFill>
                  <a:schemeClr val="bg1"/>
                </a:solidFill>
              </a:rPr>
              <a:t> </a:t>
            </a:r>
            <a:r>
              <a:rPr lang="en-GB" sz="5400" dirty="0" err="1">
                <a:solidFill>
                  <a:schemeClr val="bg1"/>
                </a:solidFill>
              </a:rPr>
              <a:t>nebija</a:t>
            </a:r>
            <a:r>
              <a:rPr lang="en-GB" sz="5400" dirty="0">
                <a:solidFill>
                  <a:schemeClr val="bg1"/>
                </a:solidFill>
              </a:rPr>
              <a:t> </a:t>
            </a:r>
            <a:r>
              <a:rPr lang="en-GB" sz="5400" dirty="0" err="1">
                <a:solidFill>
                  <a:schemeClr val="bg1"/>
                </a:solidFill>
              </a:rPr>
              <a:t>tiesību</a:t>
            </a:r>
            <a:r>
              <a:rPr lang="en-GB" sz="5400" dirty="0">
                <a:solidFill>
                  <a:schemeClr val="bg1"/>
                </a:solidFill>
              </a:rPr>
              <a:t> </a:t>
            </a:r>
            <a:r>
              <a:rPr lang="en-GB" sz="5400" dirty="0" err="1">
                <a:solidFill>
                  <a:schemeClr val="bg1"/>
                </a:solidFill>
              </a:rPr>
              <a:t>izdot</a:t>
            </a:r>
            <a:r>
              <a:rPr lang="en-GB" sz="5400" dirty="0">
                <a:solidFill>
                  <a:schemeClr val="bg1"/>
                </a:solidFill>
              </a:rPr>
              <a:t> </a:t>
            </a:r>
            <a:r>
              <a:rPr lang="en-GB" sz="5400" dirty="0" err="1">
                <a:solidFill>
                  <a:schemeClr val="bg1"/>
                </a:solidFill>
              </a:rPr>
              <a:t>vispārsaistošu</a:t>
            </a:r>
            <a:r>
              <a:rPr lang="en-GB" sz="5400" dirty="0">
                <a:solidFill>
                  <a:schemeClr val="bg1"/>
                </a:solidFill>
              </a:rPr>
              <a:t> (</a:t>
            </a:r>
            <a:r>
              <a:rPr lang="en-GB" sz="5400" dirty="0" err="1">
                <a:solidFill>
                  <a:schemeClr val="bg1"/>
                </a:solidFill>
              </a:rPr>
              <a:t>ārēju</a:t>
            </a:r>
            <a:r>
              <a:rPr lang="en-GB" sz="5400" dirty="0">
                <a:solidFill>
                  <a:schemeClr val="bg1"/>
                </a:solidFill>
              </a:rPr>
              <a:t>) </a:t>
            </a:r>
            <a:r>
              <a:rPr lang="en-GB" sz="5400" dirty="0" err="1">
                <a:solidFill>
                  <a:schemeClr val="bg1"/>
                </a:solidFill>
              </a:rPr>
              <a:t>normatīvo</a:t>
            </a:r>
            <a:r>
              <a:rPr lang="en-GB" sz="5400" dirty="0">
                <a:solidFill>
                  <a:schemeClr val="bg1"/>
                </a:solidFill>
              </a:rPr>
              <a:t> </a:t>
            </a:r>
            <a:r>
              <a:rPr lang="en-GB" sz="5400" dirty="0" err="1">
                <a:solidFill>
                  <a:schemeClr val="bg1"/>
                </a:solidFill>
              </a:rPr>
              <a:t>aktu</a:t>
            </a:r>
            <a:r>
              <a:rPr lang="en-GB" sz="5400" dirty="0">
                <a:solidFill>
                  <a:schemeClr val="bg1"/>
                </a:solidFill>
              </a:rPr>
              <a:t>. Bez tam 1993.gada 28.decembra </a:t>
            </a:r>
            <a:r>
              <a:rPr lang="en-GB" sz="5400" dirty="0" err="1">
                <a:solidFill>
                  <a:schemeClr val="bg1"/>
                </a:solidFill>
              </a:rPr>
              <a:t>skaidrojums</a:t>
            </a:r>
            <a:r>
              <a:rPr lang="en-GB" sz="5400" dirty="0">
                <a:solidFill>
                  <a:schemeClr val="bg1"/>
                </a:solidFill>
              </a:rPr>
              <a:t> </a:t>
            </a:r>
            <a:r>
              <a:rPr lang="en-GB" sz="5400" dirty="0" err="1">
                <a:solidFill>
                  <a:schemeClr val="bg1"/>
                </a:solidFill>
              </a:rPr>
              <a:t>nebija</a:t>
            </a:r>
            <a:r>
              <a:rPr lang="en-GB" sz="5400" dirty="0">
                <a:solidFill>
                  <a:schemeClr val="bg1"/>
                </a:solidFill>
              </a:rPr>
              <a:t> </a:t>
            </a:r>
            <a:r>
              <a:rPr lang="en-GB" sz="5400" dirty="0" err="1">
                <a:solidFill>
                  <a:schemeClr val="bg1"/>
                </a:solidFill>
              </a:rPr>
              <a:t>publicēts</a:t>
            </a:r>
            <a:r>
              <a:rPr lang="en-GB" sz="5400" dirty="0">
                <a:solidFill>
                  <a:schemeClr val="bg1"/>
                </a:solidFill>
              </a:rPr>
              <a:t>, </a:t>
            </a:r>
            <a:r>
              <a:rPr lang="en-GB" sz="5400" dirty="0" err="1">
                <a:solidFill>
                  <a:schemeClr val="bg1"/>
                </a:solidFill>
              </a:rPr>
              <a:t>kas</a:t>
            </a:r>
            <a:r>
              <a:rPr lang="en-GB" sz="5400" dirty="0">
                <a:solidFill>
                  <a:schemeClr val="bg1"/>
                </a:solidFill>
              </a:rPr>
              <a:t> </a:t>
            </a:r>
            <a:r>
              <a:rPr lang="en-GB" sz="5400" dirty="0" err="1">
                <a:solidFill>
                  <a:schemeClr val="bg1"/>
                </a:solidFill>
              </a:rPr>
              <a:t>ir</a:t>
            </a:r>
            <a:r>
              <a:rPr lang="en-GB" sz="5400" dirty="0">
                <a:solidFill>
                  <a:schemeClr val="bg1"/>
                </a:solidFill>
              </a:rPr>
              <a:t> </a:t>
            </a:r>
            <a:r>
              <a:rPr lang="en-GB" sz="5400" dirty="0" err="1">
                <a:solidFill>
                  <a:schemeClr val="bg1"/>
                </a:solidFill>
              </a:rPr>
              <a:t>viena</a:t>
            </a:r>
            <a:r>
              <a:rPr lang="en-GB" sz="5400" dirty="0">
                <a:solidFill>
                  <a:schemeClr val="bg1"/>
                </a:solidFill>
              </a:rPr>
              <a:t> no </a:t>
            </a:r>
            <a:r>
              <a:rPr lang="en-GB" sz="5400" dirty="0" err="1">
                <a:solidFill>
                  <a:schemeClr val="bg1"/>
                </a:solidFill>
              </a:rPr>
              <a:t>obligātām</a:t>
            </a:r>
            <a:r>
              <a:rPr lang="en-GB" sz="5400" dirty="0">
                <a:solidFill>
                  <a:schemeClr val="bg1"/>
                </a:solidFill>
              </a:rPr>
              <a:t> </a:t>
            </a:r>
            <a:r>
              <a:rPr lang="en-GB" sz="5400" dirty="0" err="1">
                <a:solidFill>
                  <a:schemeClr val="bg1"/>
                </a:solidFill>
              </a:rPr>
              <a:t>prasībām</a:t>
            </a:r>
            <a:r>
              <a:rPr lang="en-GB" sz="5400" dirty="0">
                <a:solidFill>
                  <a:schemeClr val="bg1"/>
                </a:solidFill>
              </a:rPr>
              <a:t>, </a:t>
            </a:r>
            <a:r>
              <a:rPr lang="en-GB" sz="5400" dirty="0" err="1">
                <a:solidFill>
                  <a:schemeClr val="bg1"/>
                </a:solidFill>
              </a:rPr>
              <a:t>lai</a:t>
            </a:r>
            <a:r>
              <a:rPr lang="en-GB" sz="5400" dirty="0">
                <a:solidFill>
                  <a:schemeClr val="bg1"/>
                </a:solidFill>
              </a:rPr>
              <a:t> </a:t>
            </a:r>
            <a:r>
              <a:rPr lang="en-GB" sz="5400" dirty="0" err="1">
                <a:solidFill>
                  <a:schemeClr val="bg1"/>
                </a:solidFill>
              </a:rPr>
              <a:t>vispārsaistošs</a:t>
            </a:r>
            <a:r>
              <a:rPr lang="en-GB" sz="5400" dirty="0">
                <a:solidFill>
                  <a:schemeClr val="bg1"/>
                </a:solidFill>
              </a:rPr>
              <a:t> (</a:t>
            </a:r>
            <a:r>
              <a:rPr lang="en-GB" sz="5400" dirty="0" err="1">
                <a:solidFill>
                  <a:schemeClr val="bg1"/>
                </a:solidFill>
              </a:rPr>
              <a:t>ārējs</a:t>
            </a:r>
            <a:r>
              <a:rPr lang="en-GB" sz="5400" dirty="0">
                <a:solidFill>
                  <a:schemeClr val="bg1"/>
                </a:solidFill>
              </a:rPr>
              <a:t>) </a:t>
            </a:r>
            <a:r>
              <a:rPr lang="en-GB" sz="5400" dirty="0" err="1">
                <a:solidFill>
                  <a:schemeClr val="bg1"/>
                </a:solidFill>
              </a:rPr>
              <a:t>normatīvais</a:t>
            </a:r>
            <a:r>
              <a:rPr lang="en-GB" sz="5400" dirty="0">
                <a:solidFill>
                  <a:schemeClr val="bg1"/>
                </a:solidFill>
              </a:rPr>
              <a:t> </a:t>
            </a:r>
            <a:r>
              <a:rPr lang="en-GB" sz="5400" dirty="0" err="1">
                <a:solidFill>
                  <a:schemeClr val="bg1"/>
                </a:solidFill>
              </a:rPr>
              <a:t>akts</a:t>
            </a:r>
            <a:r>
              <a:rPr lang="en-GB" sz="5400" dirty="0">
                <a:solidFill>
                  <a:schemeClr val="bg1"/>
                </a:solidFill>
              </a:rPr>
              <a:t> </a:t>
            </a:r>
            <a:r>
              <a:rPr lang="en-GB" sz="5400" dirty="0" err="1">
                <a:solidFill>
                  <a:schemeClr val="bg1"/>
                </a:solidFill>
              </a:rPr>
              <a:t>stātos</a:t>
            </a:r>
            <a:r>
              <a:rPr lang="en-GB" sz="5400" dirty="0">
                <a:solidFill>
                  <a:schemeClr val="bg1"/>
                </a:solidFill>
              </a:rPr>
              <a:t> </a:t>
            </a:r>
            <a:r>
              <a:rPr lang="en-GB" sz="5400" dirty="0" err="1">
                <a:solidFill>
                  <a:schemeClr val="bg1"/>
                </a:solidFill>
              </a:rPr>
              <a:t>spēkā</a:t>
            </a:r>
            <a:r>
              <a:rPr lang="en-GB" sz="5400" dirty="0">
                <a:solidFill>
                  <a:schemeClr val="bg1"/>
                </a:solidFill>
              </a:rPr>
              <a:t>.</a:t>
            </a:r>
          </a:p>
          <a:p>
            <a:r>
              <a:rPr lang="lv-LV" sz="4800" dirty="0">
                <a:solidFill>
                  <a:schemeClr val="bg1"/>
                </a:solidFill>
              </a:rPr>
              <a:t>(</a:t>
            </a:r>
            <a:r>
              <a:rPr lang="lv-LV" sz="4800" i="1" dirty="0">
                <a:solidFill>
                  <a:schemeClr val="bg1"/>
                </a:solidFill>
              </a:rPr>
              <a:t>Satversmes tiesas 1998. gada 11. marta spriedums lietā Nr. 04-05(97)</a:t>
            </a:r>
            <a:r>
              <a:rPr lang="lv-LV" sz="4800" dirty="0">
                <a:solidFill>
                  <a:schemeClr val="bg1"/>
                </a:solidFill>
              </a:rPr>
              <a:t>)</a:t>
            </a:r>
          </a:p>
          <a:p>
            <a:endParaRPr lang="en-GB" sz="5400" dirty="0"/>
          </a:p>
        </p:txBody>
      </p:sp>
    </p:spTree>
    <p:extLst>
      <p:ext uri="{BB962C8B-B14F-4D97-AF65-F5344CB8AC3E}">
        <p14:creationId xmlns:p14="http://schemas.microsoft.com/office/powerpoint/2010/main" val="358016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1082675"/>
            <a:ext cx="5867401" cy="3276600"/>
          </a:xfrm>
        </p:spPr>
        <p:txBody>
          <a:bodyPr/>
          <a:lstStyle/>
          <a:p>
            <a:pPr>
              <a:lnSpc>
                <a:spcPct val="100000"/>
              </a:lnSpc>
            </a:pPr>
            <a:r>
              <a:rPr lang="lv-LV" sz="5400" dirty="0">
                <a:solidFill>
                  <a:schemeClr val="tx1">
                    <a:lumMod val="85000"/>
                    <a:lumOff val="15000"/>
                  </a:schemeClr>
                </a:solidFill>
              </a:rPr>
              <a:t>V</a:t>
            </a:r>
            <a:r>
              <a:rPr lang="en-GB" sz="5400" dirty="0" err="1">
                <a:solidFill>
                  <a:schemeClr val="tx1">
                    <a:lumMod val="85000"/>
                    <a:lumOff val="15000"/>
                  </a:schemeClr>
                </a:solidFill>
              </a:rPr>
              <a:t>ai</a:t>
            </a:r>
            <a:r>
              <a:rPr lang="en-GB" sz="5400" dirty="0">
                <a:solidFill>
                  <a:schemeClr val="tx1">
                    <a:lumMod val="85000"/>
                    <a:lumOff val="15000"/>
                  </a:schemeClr>
                </a:solidFill>
              </a:rPr>
              <a:t> </a:t>
            </a:r>
            <a:r>
              <a:rPr lang="en-GB" sz="5400" dirty="0" err="1">
                <a:solidFill>
                  <a:schemeClr val="tx1">
                    <a:lumMod val="85000"/>
                    <a:lumOff val="15000"/>
                  </a:schemeClr>
                </a:solidFill>
              </a:rPr>
              <a:t>likums</a:t>
            </a:r>
            <a:r>
              <a:rPr lang="en-GB" sz="5400" dirty="0">
                <a:solidFill>
                  <a:schemeClr val="tx1">
                    <a:lumMod val="85000"/>
                    <a:lumOff val="15000"/>
                  </a:schemeClr>
                </a:solidFill>
              </a:rPr>
              <a:t> </a:t>
            </a:r>
            <a:r>
              <a:rPr lang="en-GB" sz="5400" dirty="0" err="1">
                <a:solidFill>
                  <a:schemeClr val="tx1">
                    <a:lumMod val="85000"/>
                    <a:lumOff val="15000"/>
                  </a:schemeClr>
                </a:solidFill>
              </a:rPr>
              <a:t>ir</a:t>
            </a:r>
            <a:r>
              <a:rPr lang="en-GB" sz="5400" dirty="0">
                <a:solidFill>
                  <a:schemeClr val="tx1">
                    <a:lumMod val="85000"/>
                    <a:lumOff val="15000"/>
                  </a:schemeClr>
                </a:solidFill>
              </a:rPr>
              <a:t> </a:t>
            </a:r>
            <a:r>
              <a:rPr lang="en-GB" sz="5400" dirty="0" err="1">
                <a:solidFill>
                  <a:schemeClr val="tx1">
                    <a:lumMod val="85000"/>
                    <a:lumOff val="15000"/>
                  </a:schemeClr>
                </a:solidFill>
              </a:rPr>
              <a:t>pietiekami</a:t>
            </a:r>
            <a:r>
              <a:rPr lang="en-GB" sz="5400" dirty="0">
                <a:solidFill>
                  <a:schemeClr val="tx1">
                    <a:lumMod val="85000"/>
                    <a:lumOff val="15000"/>
                  </a:schemeClr>
                </a:solidFill>
              </a:rPr>
              <a:t> </a:t>
            </a:r>
            <a:r>
              <a:rPr lang="en-GB" sz="5400" dirty="0" err="1">
                <a:solidFill>
                  <a:schemeClr val="tx1">
                    <a:lumMod val="85000"/>
                    <a:lumOff val="15000"/>
                  </a:schemeClr>
                </a:solidFill>
              </a:rPr>
              <a:t>skaidri</a:t>
            </a:r>
            <a:r>
              <a:rPr lang="en-GB" sz="5400" dirty="0">
                <a:solidFill>
                  <a:schemeClr val="tx1">
                    <a:lumMod val="85000"/>
                    <a:lumOff val="15000"/>
                  </a:schemeClr>
                </a:solidFill>
              </a:rPr>
              <a:t> </a:t>
            </a:r>
            <a:r>
              <a:rPr lang="en-GB" sz="5400" dirty="0" err="1">
                <a:solidFill>
                  <a:schemeClr val="tx1">
                    <a:lumMod val="85000"/>
                    <a:lumOff val="15000"/>
                  </a:schemeClr>
                </a:solidFill>
              </a:rPr>
              <a:t>formulēts</a:t>
            </a: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843044" y="930275"/>
            <a:ext cx="11582400" cy="8534400"/>
          </a:xfrm>
        </p:spPr>
        <p:txBody>
          <a:bodyPr numCol="1">
            <a:noAutofit/>
          </a:bodyPr>
          <a:lstStyle/>
          <a:p>
            <a:pPr marL="0" indent="0">
              <a:buNone/>
            </a:pPr>
            <a:r>
              <a:rPr lang="lv-LV" sz="5400" dirty="0">
                <a:solidFill>
                  <a:schemeClr val="bg1"/>
                </a:solidFill>
              </a:rPr>
              <a:t>Likumiem un tiesību normām, kas ierobežo personas pamattiesības, jābūt gan pienācīgi saprotamiem, gan paredzamiem. Proti, normai jābūt formulētai pietiekami precīzi, lai indivīds, nepieciešamības gadījumā atbilstoši konsultējoties, varētu regulēt savu rīcību.</a:t>
            </a:r>
          </a:p>
          <a:p>
            <a:r>
              <a:rPr lang="lv-LV" sz="4400" dirty="0">
                <a:solidFill>
                  <a:schemeClr val="bg1"/>
                </a:solidFill>
              </a:rPr>
              <a:t>(</a:t>
            </a:r>
            <a:r>
              <a:rPr lang="en-GB" sz="4400" i="1" dirty="0" err="1">
                <a:solidFill>
                  <a:schemeClr val="bg1"/>
                </a:solidFill>
              </a:rPr>
              <a:t>Satversmes</a:t>
            </a:r>
            <a:r>
              <a:rPr lang="en-GB" sz="4400" i="1" dirty="0">
                <a:solidFill>
                  <a:schemeClr val="bg1"/>
                </a:solidFill>
              </a:rPr>
              <a:t> </a:t>
            </a:r>
            <a:r>
              <a:rPr lang="en-GB" sz="4400" i="1" dirty="0" err="1">
                <a:solidFill>
                  <a:schemeClr val="bg1"/>
                </a:solidFill>
              </a:rPr>
              <a:t>tiesas</a:t>
            </a:r>
            <a:r>
              <a:rPr lang="en-GB" sz="4400" i="1" dirty="0">
                <a:solidFill>
                  <a:schemeClr val="bg1"/>
                </a:solidFill>
              </a:rPr>
              <a:t> 2011. </a:t>
            </a:r>
            <a:r>
              <a:rPr lang="en-GB" sz="4400" i="1" dirty="0" err="1">
                <a:solidFill>
                  <a:schemeClr val="bg1"/>
                </a:solidFill>
              </a:rPr>
              <a:t>gada</a:t>
            </a:r>
            <a:r>
              <a:rPr lang="en-GB" sz="4400" i="1" dirty="0">
                <a:solidFill>
                  <a:schemeClr val="bg1"/>
                </a:solidFill>
              </a:rPr>
              <a:t> 11. </a:t>
            </a:r>
            <a:r>
              <a:rPr lang="en-GB" sz="4400" i="1" dirty="0" err="1">
                <a:solidFill>
                  <a:schemeClr val="bg1"/>
                </a:solidFill>
              </a:rPr>
              <a:t>maija</a:t>
            </a:r>
            <a:r>
              <a:rPr lang="en-GB" sz="4400" i="1" dirty="0">
                <a:solidFill>
                  <a:schemeClr val="bg1"/>
                </a:solidFill>
              </a:rPr>
              <a:t> </a:t>
            </a:r>
            <a:r>
              <a:rPr lang="en-GB" sz="4400" i="1" dirty="0" err="1">
                <a:solidFill>
                  <a:schemeClr val="bg1"/>
                </a:solidFill>
              </a:rPr>
              <a:t>spriedums</a:t>
            </a:r>
            <a:r>
              <a:rPr lang="en-GB" sz="4400" i="1" dirty="0">
                <a:solidFill>
                  <a:schemeClr val="bg1"/>
                </a:solidFill>
              </a:rPr>
              <a:t> </a:t>
            </a:r>
            <a:r>
              <a:rPr lang="en-GB" sz="4400" i="1" dirty="0" err="1">
                <a:solidFill>
                  <a:schemeClr val="bg1"/>
                </a:solidFill>
              </a:rPr>
              <a:t>lietā</a:t>
            </a:r>
            <a:r>
              <a:rPr lang="en-GB" sz="4400" i="1" dirty="0">
                <a:solidFill>
                  <a:schemeClr val="bg1"/>
                </a:solidFill>
              </a:rPr>
              <a:t> Nr. 2010-55-0106</a:t>
            </a:r>
            <a:r>
              <a:rPr lang="lv-LV" sz="4400" dirty="0">
                <a:solidFill>
                  <a:schemeClr val="bg1"/>
                </a:solidFill>
              </a:rPr>
              <a:t>)</a:t>
            </a:r>
            <a:endParaRPr lang="en-GB" sz="4400" dirty="0">
              <a:solidFill>
                <a:schemeClr val="bg1"/>
              </a:solidFill>
            </a:endParaRPr>
          </a:p>
          <a:p>
            <a:endParaRPr lang="en-GB" sz="4800" dirty="0">
              <a:solidFill>
                <a:schemeClr val="bg1"/>
              </a:solidFill>
            </a:endParaRPr>
          </a:p>
        </p:txBody>
      </p:sp>
    </p:spTree>
    <p:extLst>
      <p:ext uri="{BB962C8B-B14F-4D97-AF65-F5344CB8AC3E}">
        <p14:creationId xmlns:p14="http://schemas.microsoft.com/office/powerpoint/2010/main" val="259211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1082675"/>
            <a:ext cx="5562601" cy="2209800"/>
          </a:xfrm>
        </p:spPr>
        <p:txBody>
          <a:bodyPr/>
          <a:lstStyle/>
          <a:p>
            <a:pPr>
              <a:lnSpc>
                <a:spcPct val="100000"/>
              </a:lnSpc>
            </a:pPr>
            <a:r>
              <a:rPr lang="lv-LV" sz="5400" dirty="0">
                <a:solidFill>
                  <a:schemeClr val="tx1">
                    <a:lumMod val="85000"/>
                    <a:lumOff val="15000"/>
                  </a:schemeClr>
                </a:solidFill>
              </a:rPr>
              <a:t>V</a:t>
            </a:r>
            <a:r>
              <a:rPr lang="en-GB" sz="5400" dirty="0" err="1">
                <a:solidFill>
                  <a:schemeClr val="tx1">
                    <a:lumMod val="85000"/>
                    <a:lumOff val="15000"/>
                  </a:schemeClr>
                </a:solidFill>
              </a:rPr>
              <a:t>ai</a:t>
            </a:r>
            <a:r>
              <a:rPr lang="en-GB" sz="5400" dirty="0">
                <a:solidFill>
                  <a:schemeClr val="tx1">
                    <a:lumMod val="85000"/>
                    <a:lumOff val="15000"/>
                  </a:schemeClr>
                </a:solidFill>
              </a:rPr>
              <a:t> </a:t>
            </a:r>
            <a:r>
              <a:rPr lang="en-GB" sz="5400" dirty="0" err="1">
                <a:solidFill>
                  <a:schemeClr val="tx1">
                    <a:lumMod val="85000"/>
                    <a:lumOff val="15000"/>
                  </a:schemeClr>
                </a:solidFill>
              </a:rPr>
              <a:t>likums</a:t>
            </a:r>
            <a:r>
              <a:rPr lang="en-GB" sz="5400" dirty="0">
                <a:solidFill>
                  <a:schemeClr val="tx1">
                    <a:lumMod val="85000"/>
                    <a:lumOff val="15000"/>
                  </a:schemeClr>
                </a:solidFill>
              </a:rPr>
              <a:t> </a:t>
            </a:r>
            <a:r>
              <a:rPr lang="en-GB" sz="5400" dirty="0" err="1">
                <a:solidFill>
                  <a:schemeClr val="tx1">
                    <a:lumMod val="85000"/>
                    <a:lumOff val="15000"/>
                  </a:schemeClr>
                </a:solidFill>
              </a:rPr>
              <a:t>ir</a:t>
            </a:r>
            <a:r>
              <a:rPr lang="en-GB" sz="5400" dirty="0">
                <a:solidFill>
                  <a:schemeClr val="tx1">
                    <a:lumMod val="85000"/>
                    <a:lumOff val="15000"/>
                  </a:schemeClr>
                </a:solidFill>
              </a:rPr>
              <a:t> </a:t>
            </a:r>
            <a:r>
              <a:rPr lang="en-GB" sz="5400" dirty="0" err="1">
                <a:solidFill>
                  <a:schemeClr val="tx1">
                    <a:lumMod val="85000"/>
                    <a:lumOff val="15000"/>
                  </a:schemeClr>
                </a:solidFill>
              </a:rPr>
              <a:t>pietiekami</a:t>
            </a:r>
            <a:r>
              <a:rPr lang="en-GB" sz="5400" dirty="0">
                <a:solidFill>
                  <a:schemeClr val="tx1">
                    <a:lumMod val="85000"/>
                    <a:lumOff val="15000"/>
                  </a:schemeClr>
                </a:solidFill>
              </a:rPr>
              <a:t> </a:t>
            </a:r>
            <a:r>
              <a:rPr lang="en-GB" sz="5400" dirty="0" err="1">
                <a:solidFill>
                  <a:schemeClr val="tx1">
                    <a:lumMod val="85000"/>
                    <a:lumOff val="15000"/>
                  </a:schemeClr>
                </a:solidFill>
              </a:rPr>
              <a:t>skaidri</a:t>
            </a:r>
            <a:r>
              <a:rPr lang="en-GB" sz="5400" dirty="0">
                <a:solidFill>
                  <a:schemeClr val="tx1">
                    <a:lumMod val="85000"/>
                    <a:lumOff val="15000"/>
                  </a:schemeClr>
                </a:solidFill>
              </a:rPr>
              <a:t> </a:t>
            </a:r>
            <a:r>
              <a:rPr lang="en-GB" sz="5400" dirty="0" err="1">
                <a:solidFill>
                  <a:schemeClr val="tx1">
                    <a:lumMod val="85000"/>
                    <a:lumOff val="15000"/>
                  </a:schemeClr>
                </a:solidFill>
              </a:rPr>
              <a:t>formulēts</a:t>
            </a: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233444" y="930275"/>
            <a:ext cx="11582400" cy="8534400"/>
          </a:xfrm>
        </p:spPr>
        <p:txBody>
          <a:bodyPr numCol="1">
            <a:noAutofit/>
          </a:bodyPr>
          <a:lstStyle/>
          <a:p>
            <a:pPr marL="0" indent="0">
              <a:buNone/>
            </a:pPr>
            <a:r>
              <a:rPr lang="lv-LV" sz="5400" dirty="0">
                <a:solidFill>
                  <a:schemeClr val="bg1"/>
                </a:solidFill>
              </a:rPr>
              <a:t>Tiesību normas skaidrība un paredzamība ir vērtējama, pamatojoties uz tās interpretāciju. </a:t>
            </a:r>
          </a:p>
          <a:p>
            <a:pPr marL="0" indent="0">
              <a:buNone/>
            </a:pPr>
            <a:r>
              <a:rPr lang="lv-LV" sz="5400" dirty="0">
                <a:solidFill>
                  <a:schemeClr val="bg1"/>
                </a:solidFill>
              </a:rPr>
              <a:t>Proti, tiesību norma ir atzīstama par neskaidru tad, ja ar interpretācijas metožu palīdzību nav iespējams noskaidrot tās patieso jēgu. </a:t>
            </a:r>
          </a:p>
          <a:p>
            <a:pPr marL="0" indent="0">
              <a:buNone/>
            </a:pPr>
            <a:r>
              <a:rPr lang="lv-LV" sz="4400" dirty="0">
                <a:solidFill>
                  <a:schemeClr val="bg1"/>
                </a:solidFill>
              </a:rPr>
              <a:t>(</a:t>
            </a:r>
            <a:r>
              <a:rPr lang="lv-LV" sz="4400" i="1" dirty="0">
                <a:solidFill>
                  <a:schemeClr val="bg1"/>
                </a:solidFill>
              </a:rPr>
              <a:t>Satversmes tiesas 2011. gada 30. marta spriedums lietā Nr. 2010‑60‑01 15.2. punkts</a:t>
            </a:r>
            <a:r>
              <a:rPr lang="lv-LV" sz="4400" dirty="0">
                <a:solidFill>
                  <a:schemeClr val="bg1"/>
                </a:solidFill>
              </a:rPr>
              <a:t>)</a:t>
            </a:r>
          </a:p>
          <a:p>
            <a:pPr marL="0" indent="0">
              <a:buNone/>
            </a:pPr>
            <a:endParaRPr lang="lv-LV" sz="4400" dirty="0">
              <a:solidFill>
                <a:schemeClr val="bg1"/>
              </a:solidFill>
            </a:endParaRPr>
          </a:p>
        </p:txBody>
      </p:sp>
    </p:spTree>
    <p:extLst>
      <p:ext uri="{BB962C8B-B14F-4D97-AF65-F5344CB8AC3E}">
        <p14:creationId xmlns:p14="http://schemas.microsoft.com/office/powerpoint/2010/main" val="346411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7081044" y="473075"/>
            <a:ext cx="12573000" cy="6705600"/>
          </a:xfrm>
        </p:spPr>
        <p:txBody>
          <a:bodyPr numCol="1">
            <a:noAutofit/>
          </a:bodyPr>
          <a:lstStyle/>
          <a:p>
            <a:pPr lvl="0" algn="just"/>
            <a:r>
              <a:rPr lang="lv-LV" sz="4400" dirty="0">
                <a:solidFill>
                  <a:schemeClr val="bg1"/>
                </a:solidFill>
              </a:rPr>
              <a:t>Lai izvērtētu, vai pamattiesību ierobežojums ir noteikts ar pienācīgā kārtībā pieņemtu likumu, jāpārbauda:</a:t>
            </a:r>
          </a:p>
          <a:p>
            <a:pPr lvl="0" algn="just"/>
            <a:r>
              <a:rPr lang="lv-LV" sz="4400" dirty="0">
                <a:solidFill>
                  <a:schemeClr val="bg1"/>
                </a:solidFill>
              </a:rPr>
              <a:t>1) vai likums ir pieņemts, ievērojot normatīvajos aktos paredzēto kārtību;</a:t>
            </a:r>
            <a:endParaRPr lang="en-GB" sz="4400" dirty="0">
              <a:solidFill>
                <a:schemeClr val="bg1"/>
              </a:solidFill>
            </a:endParaRPr>
          </a:p>
          <a:p>
            <a:pPr algn="just"/>
            <a:r>
              <a:rPr lang="lv-LV" sz="4400" dirty="0">
                <a:solidFill>
                  <a:schemeClr val="bg1"/>
                </a:solidFill>
              </a:rPr>
              <a:t>2) vai likums ir izsludināts un publiski pieejams atbilstoši normatīvo aktu prasībām;</a:t>
            </a:r>
            <a:endParaRPr lang="en-GB" sz="4400" dirty="0">
              <a:solidFill>
                <a:schemeClr val="bg1"/>
              </a:solidFill>
            </a:endParaRPr>
          </a:p>
          <a:p>
            <a:pPr algn="just"/>
            <a:r>
              <a:rPr lang="lv-LV" sz="4400" dirty="0">
                <a:solidFill>
                  <a:schemeClr val="bg1"/>
                </a:solidFill>
              </a:rPr>
              <a:t>3) vai likums ir pietiekami skaidri formulēts, lai persona varētu izprast no tā izrietošo tiesību un pienākumu saturu un paredzēt tā piemērošanas sekas.</a:t>
            </a:r>
          </a:p>
          <a:p>
            <a:pPr algn="just"/>
            <a:r>
              <a:rPr lang="lv-LV" sz="4000" dirty="0">
                <a:solidFill>
                  <a:schemeClr val="bg1"/>
                </a:solidFill>
              </a:rPr>
              <a:t>(</a:t>
            </a:r>
            <a:r>
              <a:rPr lang="lv-LV" sz="4000" i="1" dirty="0">
                <a:solidFill>
                  <a:schemeClr val="bg1"/>
                </a:solidFill>
              </a:rPr>
              <a:t>Satversmes tiesas </a:t>
            </a:r>
            <a:r>
              <a:rPr lang="lv-LV" sz="3600" i="1" dirty="0">
                <a:solidFill>
                  <a:schemeClr val="bg1"/>
                </a:solidFill>
              </a:rPr>
              <a:t>2019.gada 28.jūnijā </a:t>
            </a:r>
            <a:r>
              <a:rPr lang="lv-LV" sz="4000" i="1" dirty="0">
                <a:solidFill>
                  <a:schemeClr val="bg1"/>
                </a:solidFill>
              </a:rPr>
              <a:t>sprieduma lietā Nr. 2018-24-01 11. punkts</a:t>
            </a:r>
            <a:r>
              <a:rPr lang="lv-LV" sz="4000" dirty="0">
                <a:solidFill>
                  <a:schemeClr val="bg1"/>
                </a:solidFill>
              </a:rPr>
              <a:t>)</a:t>
            </a:r>
            <a:endParaRPr lang="lv-LV" sz="4000" kern="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680244" y="473075"/>
            <a:ext cx="5486400" cy="2585323"/>
          </a:xfrm>
          <a:prstGeom prst="rect">
            <a:avLst/>
          </a:prstGeom>
        </p:spPr>
        <p:txBody>
          <a:bodyPr wrap="square">
            <a:spAutoFit/>
          </a:bodyPr>
          <a:lstStyle/>
          <a:p>
            <a:pPr marL="150794" lvl="0" indent="-150794" defTabSz="1507937">
              <a:spcBef>
                <a:spcPts val="1979"/>
              </a:spcBef>
              <a:spcAft>
                <a:spcPts val="330"/>
              </a:spcAft>
              <a:buClr>
                <a:srgbClr val="1CADE4"/>
              </a:buClr>
              <a:buSzPct val="100000"/>
              <a:buFont typeface="Tw Cen MT" panose="020B0602020104020603" pitchFamily="34" charset="0"/>
              <a:buChar char=" "/>
            </a:pPr>
            <a:r>
              <a:rPr lang="en-GB" sz="5400" b="1" dirty="0" err="1">
                <a:solidFill>
                  <a:schemeClr val="tx1">
                    <a:lumMod val="85000"/>
                    <a:lumOff val="15000"/>
                  </a:schemeClr>
                </a:solidFill>
              </a:rPr>
              <a:t>Kritērija</a:t>
            </a:r>
            <a:r>
              <a:rPr lang="en-GB" sz="5400" b="1" dirty="0">
                <a:solidFill>
                  <a:schemeClr val="tx1">
                    <a:lumMod val="85000"/>
                    <a:lumOff val="15000"/>
                  </a:schemeClr>
                </a:solidFill>
              </a:rPr>
              <a:t> “</a:t>
            </a:r>
            <a:r>
              <a:rPr lang="en-GB" sz="5400" b="1" dirty="0" err="1">
                <a:solidFill>
                  <a:schemeClr val="tx1">
                    <a:lumMod val="85000"/>
                    <a:lumOff val="15000"/>
                  </a:schemeClr>
                </a:solidFill>
              </a:rPr>
              <a:t>noteikts</a:t>
            </a:r>
            <a:r>
              <a:rPr lang="en-GB" sz="5400" b="1" dirty="0">
                <a:solidFill>
                  <a:schemeClr val="tx1">
                    <a:lumMod val="85000"/>
                    <a:lumOff val="15000"/>
                  </a:schemeClr>
                </a:solidFill>
              </a:rPr>
              <a:t> </a:t>
            </a:r>
            <a:r>
              <a:rPr lang="en-GB" sz="5400" b="1" dirty="0" err="1">
                <a:solidFill>
                  <a:schemeClr val="tx1">
                    <a:lumMod val="85000"/>
                    <a:lumOff val="15000"/>
                  </a:schemeClr>
                </a:solidFill>
              </a:rPr>
              <a:t>ar</a:t>
            </a:r>
            <a:r>
              <a:rPr lang="en-GB" sz="5400" b="1" dirty="0">
                <a:solidFill>
                  <a:schemeClr val="tx1">
                    <a:lumMod val="85000"/>
                    <a:lumOff val="15000"/>
                  </a:schemeClr>
                </a:solidFill>
              </a:rPr>
              <a:t> </a:t>
            </a:r>
            <a:r>
              <a:rPr lang="en-GB" sz="5400" b="1" dirty="0" err="1">
                <a:solidFill>
                  <a:schemeClr val="tx1">
                    <a:lumMod val="85000"/>
                    <a:lumOff val="15000"/>
                  </a:schemeClr>
                </a:solidFill>
              </a:rPr>
              <a:t>likumu</a:t>
            </a:r>
            <a:r>
              <a:rPr lang="en-GB" sz="5400" b="1" dirty="0">
                <a:solidFill>
                  <a:schemeClr val="tx1">
                    <a:lumMod val="85000"/>
                    <a:lumOff val="15000"/>
                  </a:schemeClr>
                </a:solidFill>
              </a:rPr>
              <a:t>” </a:t>
            </a:r>
            <a:r>
              <a:rPr lang="lv-LV" sz="5400" b="1" dirty="0">
                <a:solidFill>
                  <a:schemeClr val="tx1">
                    <a:lumMod val="85000"/>
                    <a:lumOff val="15000"/>
                  </a:schemeClr>
                </a:solidFill>
              </a:rPr>
              <a:t>elementi</a:t>
            </a:r>
            <a:endParaRPr lang="en-US" sz="54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1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1082675"/>
            <a:ext cx="5562601" cy="2209800"/>
          </a:xfrm>
        </p:spPr>
        <p:txBody>
          <a:bodyPr/>
          <a:lstStyle/>
          <a:p>
            <a:pPr>
              <a:lnSpc>
                <a:spcPct val="100000"/>
              </a:lnSpc>
            </a:pPr>
            <a:r>
              <a:rPr lang="lv-LV" sz="5400" dirty="0">
                <a:solidFill>
                  <a:schemeClr val="tx1">
                    <a:lumMod val="85000"/>
                    <a:lumOff val="15000"/>
                  </a:schemeClr>
                </a:solidFill>
              </a:rPr>
              <a:t>V</a:t>
            </a:r>
            <a:r>
              <a:rPr lang="en-GB" sz="5400" dirty="0" err="1">
                <a:solidFill>
                  <a:schemeClr val="tx1">
                    <a:lumMod val="85000"/>
                    <a:lumOff val="15000"/>
                  </a:schemeClr>
                </a:solidFill>
              </a:rPr>
              <a:t>ai</a:t>
            </a:r>
            <a:r>
              <a:rPr lang="en-GB" sz="5400" dirty="0">
                <a:solidFill>
                  <a:schemeClr val="tx1">
                    <a:lumMod val="85000"/>
                    <a:lumOff val="15000"/>
                  </a:schemeClr>
                </a:solidFill>
              </a:rPr>
              <a:t> </a:t>
            </a:r>
            <a:r>
              <a:rPr lang="en-GB" sz="5400" dirty="0" err="1">
                <a:solidFill>
                  <a:schemeClr val="tx1">
                    <a:lumMod val="85000"/>
                    <a:lumOff val="15000"/>
                  </a:schemeClr>
                </a:solidFill>
              </a:rPr>
              <a:t>likums</a:t>
            </a:r>
            <a:r>
              <a:rPr lang="en-GB" sz="5400" dirty="0">
                <a:solidFill>
                  <a:schemeClr val="tx1">
                    <a:lumMod val="85000"/>
                    <a:lumOff val="15000"/>
                  </a:schemeClr>
                </a:solidFill>
              </a:rPr>
              <a:t> </a:t>
            </a:r>
            <a:r>
              <a:rPr lang="en-GB" sz="5400" dirty="0" err="1">
                <a:solidFill>
                  <a:schemeClr val="tx1">
                    <a:lumMod val="85000"/>
                    <a:lumOff val="15000"/>
                  </a:schemeClr>
                </a:solidFill>
              </a:rPr>
              <a:t>ir</a:t>
            </a:r>
            <a:r>
              <a:rPr lang="en-GB" sz="5400" dirty="0">
                <a:solidFill>
                  <a:schemeClr val="tx1">
                    <a:lumMod val="85000"/>
                    <a:lumOff val="15000"/>
                  </a:schemeClr>
                </a:solidFill>
              </a:rPr>
              <a:t> </a:t>
            </a:r>
            <a:r>
              <a:rPr lang="en-GB" sz="5400" dirty="0" err="1">
                <a:solidFill>
                  <a:schemeClr val="tx1">
                    <a:lumMod val="85000"/>
                    <a:lumOff val="15000"/>
                  </a:schemeClr>
                </a:solidFill>
              </a:rPr>
              <a:t>pietiekami</a:t>
            </a:r>
            <a:r>
              <a:rPr lang="en-GB" sz="5400" dirty="0">
                <a:solidFill>
                  <a:schemeClr val="tx1">
                    <a:lumMod val="85000"/>
                    <a:lumOff val="15000"/>
                  </a:schemeClr>
                </a:solidFill>
              </a:rPr>
              <a:t> </a:t>
            </a:r>
            <a:r>
              <a:rPr lang="en-GB" sz="5400" dirty="0" err="1">
                <a:solidFill>
                  <a:schemeClr val="tx1">
                    <a:lumMod val="85000"/>
                    <a:lumOff val="15000"/>
                  </a:schemeClr>
                </a:solidFill>
              </a:rPr>
              <a:t>skaidri</a:t>
            </a:r>
            <a:r>
              <a:rPr lang="en-GB" sz="5400" dirty="0">
                <a:solidFill>
                  <a:schemeClr val="tx1">
                    <a:lumMod val="85000"/>
                    <a:lumOff val="15000"/>
                  </a:schemeClr>
                </a:solidFill>
              </a:rPr>
              <a:t> </a:t>
            </a:r>
            <a:r>
              <a:rPr lang="en-GB" sz="5400" dirty="0" err="1">
                <a:solidFill>
                  <a:schemeClr val="tx1">
                    <a:lumMod val="85000"/>
                    <a:lumOff val="15000"/>
                  </a:schemeClr>
                </a:solidFill>
              </a:rPr>
              <a:t>formulēts</a:t>
            </a: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233444" y="930275"/>
            <a:ext cx="11582400" cy="8534400"/>
          </a:xfrm>
        </p:spPr>
        <p:txBody>
          <a:bodyPr numCol="1">
            <a:noAutofit/>
          </a:bodyPr>
          <a:lstStyle/>
          <a:p>
            <a:pPr marL="0" indent="0">
              <a:buNone/>
            </a:pPr>
            <a:r>
              <a:rPr lang="lv-LV" sz="4800" dirty="0">
                <a:solidFill>
                  <a:schemeClr val="bg1"/>
                </a:solidFill>
              </a:rPr>
              <a:t>Lai pareizi interpretētu apstrīdēto Krimināllikuma normu un noskaidrotu tās saturu, personai var būt nepieciešamas specifiskas juridiskas zināšanas. Taču tiesību norma var būt pietiekami skaidra un paredzama arī tad, ja personai šīs normas tvēruma noskaidrošanai nepieciešama atbilstoša juridiskā palīdzība </a:t>
            </a:r>
            <a:r>
              <a:rPr lang="lv-LV" sz="4000" dirty="0">
                <a:solidFill>
                  <a:schemeClr val="bg1"/>
                </a:solidFill>
              </a:rPr>
              <a:t>(</a:t>
            </a:r>
            <a:r>
              <a:rPr lang="lv-LV" sz="4000" i="1" dirty="0">
                <a:solidFill>
                  <a:schemeClr val="bg1"/>
                </a:solidFill>
              </a:rPr>
              <a:t>sk. Eiropas Cilvēktiesību tiesas 1996. gada 11. novembra sprieduma lietā „</a:t>
            </a:r>
            <a:r>
              <a:rPr lang="lv-LV" sz="4000" i="1" dirty="0" err="1">
                <a:solidFill>
                  <a:schemeClr val="bg1"/>
                </a:solidFill>
              </a:rPr>
              <a:t>Cantoni</a:t>
            </a:r>
            <a:r>
              <a:rPr lang="lv-LV" sz="4000" i="1" dirty="0">
                <a:solidFill>
                  <a:schemeClr val="bg1"/>
                </a:solidFill>
              </a:rPr>
              <a:t> v. </a:t>
            </a:r>
            <a:r>
              <a:rPr lang="lv-LV" sz="4000" i="1" dirty="0" err="1">
                <a:solidFill>
                  <a:schemeClr val="bg1"/>
                </a:solidFill>
              </a:rPr>
              <a:t>France</a:t>
            </a:r>
            <a:r>
              <a:rPr lang="lv-LV" sz="4000" i="1" dirty="0">
                <a:solidFill>
                  <a:schemeClr val="bg1"/>
                </a:solidFill>
              </a:rPr>
              <a:t>”, pieteikums Nr. 17862/91, 35. punktu</a:t>
            </a:r>
            <a:r>
              <a:rPr lang="lv-LV" sz="4000" dirty="0">
                <a:solidFill>
                  <a:schemeClr val="bg1"/>
                </a:solidFill>
              </a:rPr>
              <a:t>). </a:t>
            </a:r>
          </a:p>
          <a:p>
            <a:pPr marL="0" indent="0">
              <a:buNone/>
            </a:pPr>
            <a:r>
              <a:rPr lang="lv-LV" sz="4000" dirty="0">
                <a:solidFill>
                  <a:schemeClr val="bg1"/>
                </a:solidFill>
              </a:rPr>
              <a:t>(</a:t>
            </a:r>
            <a:r>
              <a:rPr lang="lv-LV" sz="4000" i="1" dirty="0">
                <a:solidFill>
                  <a:schemeClr val="bg1"/>
                </a:solidFill>
              </a:rPr>
              <a:t>Satversmes tiesas 2019. gada 21. februāra spriedums lietā Nr. 2018-10-0103 18.1. punkts)</a:t>
            </a:r>
          </a:p>
          <a:p>
            <a:pPr marL="0" indent="0">
              <a:buNone/>
            </a:pPr>
            <a:endParaRPr lang="lv-LV" sz="4000" dirty="0">
              <a:solidFill>
                <a:schemeClr val="bg1"/>
              </a:solidFill>
            </a:endParaRPr>
          </a:p>
        </p:txBody>
      </p:sp>
    </p:spTree>
    <p:extLst>
      <p:ext uri="{BB962C8B-B14F-4D97-AF65-F5344CB8AC3E}">
        <p14:creationId xmlns:p14="http://schemas.microsoft.com/office/powerpoint/2010/main" val="312084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1082675"/>
            <a:ext cx="6100482" cy="2209800"/>
          </a:xfrm>
        </p:spPr>
        <p:txBody>
          <a:bodyPr/>
          <a:lstStyle/>
          <a:p>
            <a:pPr>
              <a:lnSpc>
                <a:spcPct val="100000"/>
              </a:lnSpc>
            </a:pPr>
            <a:r>
              <a:rPr lang="lv-LV" sz="5400" dirty="0">
                <a:solidFill>
                  <a:schemeClr val="tx1">
                    <a:lumMod val="85000"/>
                    <a:lumOff val="15000"/>
                  </a:schemeClr>
                </a:solidFill>
              </a:rPr>
              <a:t>V</a:t>
            </a:r>
            <a:r>
              <a:rPr lang="en-GB" sz="5400" dirty="0" err="1">
                <a:solidFill>
                  <a:schemeClr val="tx1">
                    <a:lumMod val="85000"/>
                    <a:lumOff val="15000"/>
                  </a:schemeClr>
                </a:solidFill>
              </a:rPr>
              <a:t>ai</a:t>
            </a:r>
            <a:r>
              <a:rPr lang="en-GB" sz="5400" dirty="0">
                <a:solidFill>
                  <a:schemeClr val="tx1">
                    <a:lumMod val="85000"/>
                    <a:lumOff val="15000"/>
                  </a:schemeClr>
                </a:solidFill>
              </a:rPr>
              <a:t> </a:t>
            </a:r>
            <a:r>
              <a:rPr lang="en-GB" sz="5400" dirty="0" err="1">
                <a:solidFill>
                  <a:schemeClr val="tx1">
                    <a:lumMod val="85000"/>
                    <a:lumOff val="15000"/>
                  </a:schemeClr>
                </a:solidFill>
              </a:rPr>
              <a:t>likums</a:t>
            </a:r>
            <a:r>
              <a:rPr lang="en-GB" sz="5400" dirty="0">
                <a:solidFill>
                  <a:schemeClr val="tx1">
                    <a:lumMod val="85000"/>
                    <a:lumOff val="15000"/>
                  </a:schemeClr>
                </a:solidFill>
              </a:rPr>
              <a:t> </a:t>
            </a:r>
            <a:r>
              <a:rPr lang="en-GB" sz="5400" dirty="0" err="1">
                <a:solidFill>
                  <a:schemeClr val="tx1">
                    <a:lumMod val="85000"/>
                    <a:lumOff val="15000"/>
                  </a:schemeClr>
                </a:solidFill>
              </a:rPr>
              <a:t>ir</a:t>
            </a:r>
            <a:r>
              <a:rPr lang="en-GB" sz="5400" dirty="0">
                <a:solidFill>
                  <a:schemeClr val="tx1">
                    <a:lumMod val="85000"/>
                    <a:lumOff val="15000"/>
                  </a:schemeClr>
                </a:solidFill>
              </a:rPr>
              <a:t> </a:t>
            </a:r>
            <a:r>
              <a:rPr lang="en-GB" sz="5400" dirty="0" err="1">
                <a:solidFill>
                  <a:schemeClr val="tx1">
                    <a:lumMod val="85000"/>
                    <a:lumOff val="15000"/>
                  </a:schemeClr>
                </a:solidFill>
              </a:rPr>
              <a:t>pietiekami</a:t>
            </a:r>
            <a:r>
              <a:rPr lang="en-GB" sz="5400" dirty="0">
                <a:solidFill>
                  <a:schemeClr val="tx1">
                    <a:lumMod val="85000"/>
                    <a:lumOff val="15000"/>
                  </a:schemeClr>
                </a:solidFill>
              </a:rPr>
              <a:t> </a:t>
            </a:r>
            <a:r>
              <a:rPr lang="en-GB" sz="5400" dirty="0" err="1">
                <a:solidFill>
                  <a:schemeClr val="tx1">
                    <a:lumMod val="85000"/>
                    <a:lumOff val="15000"/>
                  </a:schemeClr>
                </a:solidFill>
              </a:rPr>
              <a:t>skaidri</a:t>
            </a:r>
            <a:r>
              <a:rPr lang="en-GB" sz="5400" dirty="0">
                <a:solidFill>
                  <a:schemeClr val="tx1">
                    <a:lumMod val="85000"/>
                    <a:lumOff val="15000"/>
                  </a:schemeClr>
                </a:solidFill>
              </a:rPr>
              <a:t> </a:t>
            </a:r>
            <a:r>
              <a:rPr lang="en-GB" sz="5400" dirty="0" err="1">
                <a:solidFill>
                  <a:schemeClr val="tx1">
                    <a:lumMod val="85000"/>
                    <a:lumOff val="15000"/>
                  </a:schemeClr>
                </a:solidFill>
              </a:rPr>
              <a:t>formulēts</a:t>
            </a: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385844" y="625475"/>
            <a:ext cx="12115800" cy="10058400"/>
          </a:xfrm>
        </p:spPr>
        <p:txBody>
          <a:bodyPr numCol="1">
            <a:noAutofit/>
          </a:bodyPr>
          <a:lstStyle/>
          <a:p>
            <a:r>
              <a:rPr lang="lv-LV" sz="4800" dirty="0">
                <a:solidFill>
                  <a:schemeClr val="bg1"/>
                </a:solidFill>
              </a:rPr>
              <a:t>Normatīvā regulējuma precizitātes pakāpe lielā mērā ir atkarīga no attiecīgās jomas, kuru likums reglamentē, un tā adresātu skaita un statusa. </a:t>
            </a:r>
            <a:r>
              <a:rPr lang="lv-LV" sz="4000" dirty="0">
                <a:solidFill>
                  <a:schemeClr val="bg1"/>
                </a:solidFill>
              </a:rPr>
              <a:t>(</a:t>
            </a:r>
            <a:r>
              <a:rPr lang="lv-LV" sz="4000" i="1" dirty="0">
                <a:solidFill>
                  <a:schemeClr val="bg1"/>
                </a:solidFill>
              </a:rPr>
              <a:t>Satversmes tiesas 2011. gada 11. maija spriedums lietā Nr. 2010-55-0106</a:t>
            </a:r>
            <a:r>
              <a:rPr lang="lv-LV" sz="4000" dirty="0">
                <a:solidFill>
                  <a:schemeClr val="bg1"/>
                </a:solidFill>
              </a:rPr>
              <a:t>)</a:t>
            </a:r>
          </a:p>
          <a:p>
            <a:r>
              <a:rPr lang="lv-LV" sz="4800" dirty="0">
                <a:solidFill>
                  <a:schemeClr val="bg1"/>
                </a:solidFill>
              </a:rPr>
              <a:t>Nodokļu joma pati par sevi uzskatāma par tādu, kurā personai varētu būt nepieciešamas šīs jomas ekspertu un juristu konsultācijas. </a:t>
            </a:r>
          </a:p>
          <a:p>
            <a:r>
              <a:rPr lang="lv-LV" sz="4000" dirty="0">
                <a:solidFill>
                  <a:schemeClr val="bg1"/>
                </a:solidFill>
              </a:rPr>
              <a:t>(</a:t>
            </a:r>
            <a:r>
              <a:rPr lang="lv-LV" sz="4000" i="1" dirty="0">
                <a:solidFill>
                  <a:schemeClr val="bg1"/>
                </a:solidFill>
              </a:rPr>
              <a:t>Satversmes tiesas 2017. gada 19. oktobra spriedums lietā Nr. 2016-14-01</a:t>
            </a:r>
            <a:r>
              <a:rPr lang="lv-LV" sz="4000" dirty="0">
                <a:solidFill>
                  <a:schemeClr val="bg1"/>
                </a:solidFill>
              </a:rPr>
              <a:t>) </a:t>
            </a:r>
            <a:endParaRPr lang="en-GB" sz="4000" dirty="0">
              <a:solidFill>
                <a:schemeClr val="bg1"/>
              </a:solidFill>
            </a:endParaRPr>
          </a:p>
        </p:txBody>
      </p:sp>
    </p:spTree>
    <p:extLst>
      <p:ext uri="{BB962C8B-B14F-4D97-AF65-F5344CB8AC3E}">
        <p14:creationId xmlns:p14="http://schemas.microsoft.com/office/powerpoint/2010/main" val="113845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1082675"/>
            <a:ext cx="6100482" cy="2209800"/>
          </a:xfrm>
        </p:spPr>
        <p:txBody>
          <a:bodyPr/>
          <a:lstStyle/>
          <a:p>
            <a:pPr>
              <a:lnSpc>
                <a:spcPct val="100000"/>
              </a:lnSpc>
            </a:pPr>
            <a:r>
              <a:rPr lang="lv-LV" sz="5400" dirty="0">
                <a:solidFill>
                  <a:schemeClr val="tx1">
                    <a:lumMod val="85000"/>
                    <a:lumOff val="15000"/>
                  </a:schemeClr>
                </a:solidFill>
              </a:rPr>
              <a:t>V</a:t>
            </a:r>
            <a:r>
              <a:rPr lang="en-GB" sz="5400" dirty="0" err="1">
                <a:solidFill>
                  <a:schemeClr val="tx1">
                    <a:lumMod val="85000"/>
                    <a:lumOff val="15000"/>
                  </a:schemeClr>
                </a:solidFill>
              </a:rPr>
              <a:t>ai</a:t>
            </a:r>
            <a:r>
              <a:rPr lang="en-GB" sz="5400" dirty="0">
                <a:solidFill>
                  <a:schemeClr val="tx1">
                    <a:lumMod val="85000"/>
                    <a:lumOff val="15000"/>
                  </a:schemeClr>
                </a:solidFill>
              </a:rPr>
              <a:t> </a:t>
            </a:r>
            <a:r>
              <a:rPr lang="en-GB" sz="5400" dirty="0" err="1">
                <a:solidFill>
                  <a:schemeClr val="tx1">
                    <a:lumMod val="85000"/>
                    <a:lumOff val="15000"/>
                  </a:schemeClr>
                </a:solidFill>
              </a:rPr>
              <a:t>likums</a:t>
            </a:r>
            <a:r>
              <a:rPr lang="en-GB" sz="5400" dirty="0">
                <a:solidFill>
                  <a:schemeClr val="tx1">
                    <a:lumMod val="85000"/>
                    <a:lumOff val="15000"/>
                  </a:schemeClr>
                </a:solidFill>
              </a:rPr>
              <a:t> </a:t>
            </a:r>
            <a:r>
              <a:rPr lang="en-GB" sz="5400" dirty="0" err="1">
                <a:solidFill>
                  <a:schemeClr val="tx1">
                    <a:lumMod val="85000"/>
                    <a:lumOff val="15000"/>
                  </a:schemeClr>
                </a:solidFill>
              </a:rPr>
              <a:t>ir</a:t>
            </a:r>
            <a:r>
              <a:rPr lang="en-GB" sz="5400" dirty="0">
                <a:solidFill>
                  <a:schemeClr val="tx1">
                    <a:lumMod val="85000"/>
                    <a:lumOff val="15000"/>
                  </a:schemeClr>
                </a:solidFill>
              </a:rPr>
              <a:t> </a:t>
            </a:r>
            <a:r>
              <a:rPr lang="en-GB" sz="5400" dirty="0" err="1">
                <a:solidFill>
                  <a:schemeClr val="tx1">
                    <a:lumMod val="85000"/>
                    <a:lumOff val="15000"/>
                  </a:schemeClr>
                </a:solidFill>
              </a:rPr>
              <a:t>pietiekami</a:t>
            </a:r>
            <a:r>
              <a:rPr lang="en-GB" sz="5400" dirty="0">
                <a:solidFill>
                  <a:schemeClr val="tx1">
                    <a:lumMod val="85000"/>
                    <a:lumOff val="15000"/>
                  </a:schemeClr>
                </a:solidFill>
              </a:rPr>
              <a:t> </a:t>
            </a:r>
            <a:r>
              <a:rPr lang="en-GB" sz="5400" dirty="0" err="1">
                <a:solidFill>
                  <a:schemeClr val="tx1">
                    <a:lumMod val="85000"/>
                    <a:lumOff val="15000"/>
                  </a:schemeClr>
                </a:solidFill>
              </a:rPr>
              <a:t>skaidri</a:t>
            </a:r>
            <a:r>
              <a:rPr lang="en-GB" sz="5400" dirty="0">
                <a:solidFill>
                  <a:schemeClr val="tx1">
                    <a:lumMod val="85000"/>
                    <a:lumOff val="15000"/>
                  </a:schemeClr>
                </a:solidFill>
              </a:rPr>
              <a:t> </a:t>
            </a:r>
            <a:r>
              <a:rPr lang="en-GB" sz="5400" dirty="0" err="1">
                <a:solidFill>
                  <a:schemeClr val="tx1">
                    <a:lumMod val="85000"/>
                    <a:lumOff val="15000"/>
                  </a:schemeClr>
                </a:solidFill>
              </a:rPr>
              <a:t>formulēts</a:t>
            </a: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571864" y="625475"/>
            <a:ext cx="12115800" cy="10058400"/>
          </a:xfrm>
        </p:spPr>
        <p:txBody>
          <a:bodyPr numCol="1">
            <a:noAutofit/>
          </a:bodyPr>
          <a:lstStyle/>
          <a:p>
            <a:r>
              <a:rPr lang="lv-LV" sz="4800" dirty="0">
                <a:solidFill>
                  <a:schemeClr val="bg1"/>
                </a:solidFill>
              </a:rPr>
              <a:t>Tā kā likumi pēc savas juridiskās dabas ir abstrakti uzvedības priekšraksti, to formulējums nevar būt absolūti precīzs. Viena no tiesiskā regulējuma izstrādes tehnikām ir vispārīgu apzīmējumu izmantošana izsmeļoša uzskaitījuma vietā </a:t>
            </a:r>
            <a:r>
              <a:rPr lang="lv-LV" sz="4400" dirty="0">
                <a:solidFill>
                  <a:schemeClr val="bg1"/>
                </a:solidFill>
              </a:rPr>
              <a:t>(</a:t>
            </a:r>
            <a:r>
              <a:rPr lang="lv-LV" sz="4400" i="1" dirty="0">
                <a:solidFill>
                  <a:schemeClr val="bg1"/>
                </a:solidFill>
              </a:rPr>
              <a:t>sk., piemēram, Eiropas Cilvēktiesību tiesas 2018. gada 28. augusta sprieduma lietā „</a:t>
            </a:r>
            <a:r>
              <a:rPr lang="lv-LV" sz="4400" i="1" dirty="0" err="1">
                <a:solidFill>
                  <a:schemeClr val="bg1"/>
                </a:solidFill>
              </a:rPr>
              <a:t>Seychell</a:t>
            </a:r>
            <a:r>
              <a:rPr lang="lv-LV" sz="4400" i="1" dirty="0">
                <a:solidFill>
                  <a:schemeClr val="bg1"/>
                </a:solidFill>
              </a:rPr>
              <a:t> v. Malta”, pieteikums Nr. 43328/14, 43. punktu</a:t>
            </a:r>
            <a:r>
              <a:rPr lang="lv-LV" sz="4400" dirty="0">
                <a:solidFill>
                  <a:schemeClr val="bg1"/>
                </a:solidFill>
              </a:rPr>
              <a:t>). </a:t>
            </a:r>
          </a:p>
          <a:p>
            <a:endParaRPr lang="lv-LV" sz="4400" i="1" dirty="0">
              <a:solidFill>
                <a:schemeClr val="bg1"/>
              </a:solidFill>
            </a:endParaRPr>
          </a:p>
          <a:p>
            <a:endParaRPr lang="en-GB" sz="4400" dirty="0">
              <a:solidFill>
                <a:schemeClr val="bg1"/>
              </a:solidFill>
            </a:endParaRPr>
          </a:p>
        </p:txBody>
      </p:sp>
    </p:spTree>
    <p:extLst>
      <p:ext uri="{BB962C8B-B14F-4D97-AF65-F5344CB8AC3E}">
        <p14:creationId xmlns:p14="http://schemas.microsoft.com/office/powerpoint/2010/main" val="1154754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1082675"/>
            <a:ext cx="6100482" cy="2209800"/>
          </a:xfrm>
        </p:spPr>
        <p:txBody>
          <a:bodyPr/>
          <a:lstStyle/>
          <a:p>
            <a:pPr>
              <a:lnSpc>
                <a:spcPct val="100000"/>
              </a:lnSpc>
            </a:pPr>
            <a:r>
              <a:rPr lang="lv-LV" sz="5400" dirty="0">
                <a:solidFill>
                  <a:schemeClr val="tx1">
                    <a:lumMod val="85000"/>
                    <a:lumOff val="15000"/>
                  </a:schemeClr>
                </a:solidFill>
              </a:rPr>
              <a:t>V</a:t>
            </a:r>
            <a:r>
              <a:rPr lang="en-GB" sz="5400" dirty="0" err="1">
                <a:solidFill>
                  <a:schemeClr val="tx1">
                    <a:lumMod val="85000"/>
                    <a:lumOff val="15000"/>
                  </a:schemeClr>
                </a:solidFill>
              </a:rPr>
              <a:t>ai</a:t>
            </a:r>
            <a:r>
              <a:rPr lang="en-GB" sz="5400" dirty="0">
                <a:solidFill>
                  <a:schemeClr val="tx1">
                    <a:lumMod val="85000"/>
                    <a:lumOff val="15000"/>
                  </a:schemeClr>
                </a:solidFill>
              </a:rPr>
              <a:t> </a:t>
            </a:r>
            <a:r>
              <a:rPr lang="en-GB" sz="5400" dirty="0" err="1">
                <a:solidFill>
                  <a:schemeClr val="tx1">
                    <a:lumMod val="85000"/>
                    <a:lumOff val="15000"/>
                  </a:schemeClr>
                </a:solidFill>
              </a:rPr>
              <a:t>likums</a:t>
            </a:r>
            <a:r>
              <a:rPr lang="en-GB" sz="5400" dirty="0">
                <a:solidFill>
                  <a:schemeClr val="tx1">
                    <a:lumMod val="85000"/>
                    <a:lumOff val="15000"/>
                  </a:schemeClr>
                </a:solidFill>
              </a:rPr>
              <a:t> </a:t>
            </a:r>
            <a:r>
              <a:rPr lang="en-GB" sz="5400" dirty="0" err="1">
                <a:solidFill>
                  <a:schemeClr val="tx1">
                    <a:lumMod val="85000"/>
                    <a:lumOff val="15000"/>
                  </a:schemeClr>
                </a:solidFill>
              </a:rPr>
              <a:t>ir</a:t>
            </a:r>
            <a:r>
              <a:rPr lang="en-GB" sz="5400" dirty="0">
                <a:solidFill>
                  <a:schemeClr val="tx1">
                    <a:lumMod val="85000"/>
                    <a:lumOff val="15000"/>
                  </a:schemeClr>
                </a:solidFill>
              </a:rPr>
              <a:t> </a:t>
            </a:r>
            <a:r>
              <a:rPr lang="en-GB" sz="5400" dirty="0" err="1">
                <a:solidFill>
                  <a:schemeClr val="tx1">
                    <a:lumMod val="85000"/>
                    <a:lumOff val="15000"/>
                  </a:schemeClr>
                </a:solidFill>
              </a:rPr>
              <a:t>pietiekami</a:t>
            </a:r>
            <a:r>
              <a:rPr lang="en-GB" sz="5400" dirty="0">
                <a:solidFill>
                  <a:schemeClr val="tx1">
                    <a:lumMod val="85000"/>
                    <a:lumOff val="15000"/>
                  </a:schemeClr>
                </a:solidFill>
              </a:rPr>
              <a:t> </a:t>
            </a:r>
            <a:r>
              <a:rPr lang="en-GB" sz="5400" dirty="0" err="1">
                <a:solidFill>
                  <a:schemeClr val="tx1">
                    <a:lumMod val="85000"/>
                    <a:lumOff val="15000"/>
                  </a:schemeClr>
                </a:solidFill>
              </a:rPr>
              <a:t>skaidri</a:t>
            </a:r>
            <a:r>
              <a:rPr lang="en-GB" sz="5400" dirty="0">
                <a:solidFill>
                  <a:schemeClr val="tx1">
                    <a:lumMod val="85000"/>
                    <a:lumOff val="15000"/>
                  </a:schemeClr>
                </a:solidFill>
              </a:rPr>
              <a:t> </a:t>
            </a:r>
            <a:r>
              <a:rPr lang="en-GB" sz="5400" dirty="0" err="1">
                <a:solidFill>
                  <a:schemeClr val="tx1">
                    <a:lumMod val="85000"/>
                    <a:lumOff val="15000"/>
                  </a:schemeClr>
                </a:solidFill>
              </a:rPr>
              <a:t>formulēts</a:t>
            </a: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571864" y="625475"/>
            <a:ext cx="12115800" cy="10058400"/>
          </a:xfrm>
        </p:spPr>
        <p:txBody>
          <a:bodyPr numCol="1">
            <a:noAutofit/>
          </a:bodyPr>
          <a:lstStyle/>
          <a:p>
            <a:r>
              <a:rPr lang="lv-LV" sz="4400" dirty="0">
                <a:solidFill>
                  <a:schemeClr val="bg1"/>
                </a:solidFill>
              </a:rPr>
              <a:t>[..] Likumdevējs var nevis uzskaitīt konkrētus operatīvās darbības pasākumu traucēšanai paredzētu ierīču grupā ietilpstošo ierīču nosaukumus un modeļus, bet gan izmantot vispārīgu noteikta ierīču veida apzīmējumu. Šāds apzīmējums atspoguļo attiecīgās ierīču grupas būtiskās īpašības, piemēram, konstrukciju, funkcijas vai pielietojumu, kas raksturīgs visām šāda veida ierīcēm, kuru aprite pakļaujama kontrolei. </a:t>
            </a:r>
            <a:r>
              <a:rPr lang="lv-LV" sz="4000" dirty="0">
                <a:solidFill>
                  <a:schemeClr val="bg1"/>
                </a:solidFill>
              </a:rPr>
              <a:t>(</a:t>
            </a:r>
            <a:r>
              <a:rPr lang="lv-LV" sz="4000" i="1" dirty="0">
                <a:solidFill>
                  <a:schemeClr val="bg1"/>
                </a:solidFill>
              </a:rPr>
              <a:t>Satversmes tiesas 2019. gada 21. februāra spriedums lietā Nr. 2018-10-0103 18.1. punkts)</a:t>
            </a:r>
          </a:p>
          <a:p>
            <a:endParaRPr lang="en-GB" sz="4000" dirty="0">
              <a:solidFill>
                <a:schemeClr val="bg1"/>
              </a:solidFill>
            </a:endParaRPr>
          </a:p>
        </p:txBody>
      </p:sp>
    </p:spTree>
    <p:extLst>
      <p:ext uri="{BB962C8B-B14F-4D97-AF65-F5344CB8AC3E}">
        <p14:creationId xmlns:p14="http://schemas.microsoft.com/office/powerpoint/2010/main" val="295432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5444" y="1082675"/>
            <a:ext cx="6100482" cy="2209800"/>
          </a:xfrm>
        </p:spPr>
        <p:txBody>
          <a:bodyPr/>
          <a:lstStyle/>
          <a:p>
            <a:pPr>
              <a:lnSpc>
                <a:spcPct val="100000"/>
              </a:lnSpc>
            </a:pPr>
            <a:r>
              <a:rPr lang="lv-LV" sz="5400" dirty="0">
                <a:solidFill>
                  <a:schemeClr val="tx1">
                    <a:lumMod val="85000"/>
                    <a:lumOff val="15000"/>
                  </a:schemeClr>
                </a:solidFill>
              </a:rPr>
              <a:t>V</a:t>
            </a:r>
            <a:r>
              <a:rPr lang="en-GB" sz="5400" dirty="0" err="1">
                <a:solidFill>
                  <a:schemeClr val="tx1">
                    <a:lumMod val="85000"/>
                    <a:lumOff val="15000"/>
                  </a:schemeClr>
                </a:solidFill>
              </a:rPr>
              <a:t>ai</a:t>
            </a:r>
            <a:r>
              <a:rPr lang="en-GB" sz="5400" dirty="0">
                <a:solidFill>
                  <a:schemeClr val="tx1">
                    <a:lumMod val="85000"/>
                    <a:lumOff val="15000"/>
                  </a:schemeClr>
                </a:solidFill>
              </a:rPr>
              <a:t> </a:t>
            </a:r>
            <a:r>
              <a:rPr lang="en-GB" sz="5400" dirty="0" err="1">
                <a:solidFill>
                  <a:schemeClr val="tx1">
                    <a:lumMod val="85000"/>
                    <a:lumOff val="15000"/>
                  </a:schemeClr>
                </a:solidFill>
              </a:rPr>
              <a:t>likums</a:t>
            </a:r>
            <a:r>
              <a:rPr lang="en-GB" sz="5400" dirty="0">
                <a:solidFill>
                  <a:schemeClr val="tx1">
                    <a:lumMod val="85000"/>
                    <a:lumOff val="15000"/>
                  </a:schemeClr>
                </a:solidFill>
              </a:rPr>
              <a:t> </a:t>
            </a:r>
            <a:r>
              <a:rPr lang="en-GB" sz="5400" dirty="0" err="1">
                <a:solidFill>
                  <a:schemeClr val="tx1">
                    <a:lumMod val="85000"/>
                    <a:lumOff val="15000"/>
                  </a:schemeClr>
                </a:solidFill>
              </a:rPr>
              <a:t>ir</a:t>
            </a:r>
            <a:r>
              <a:rPr lang="en-GB" sz="5400" dirty="0">
                <a:solidFill>
                  <a:schemeClr val="tx1">
                    <a:lumMod val="85000"/>
                    <a:lumOff val="15000"/>
                  </a:schemeClr>
                </a:solidFill>
              </a:rPr>
              <a:t> </a:t>
            </a:r>
            <a:r>
              <a:rPr lang="en-GB" sz="5400" dirty="0" err="1">
                <a:solidFill>
                  <a:schemeClr val="tx1">
                    <a:lumMod val="85000"/>
                    <a:lumOff val="15000"/>
                  </a:schemeClr>
                </a:solidFill>
              </a:rPr>
              <a:t>pietiekami</a:t>
            </a:r>
            <a:r>
              <a:rPr lang="en-GB" sz="5400" dirty="0">
                <a:solidFill>
                  <a:schemeClr val="tx1">
                    <a:lumMod val="85000"/>
                    <a:lumOff val="15000"/>
                  </a:schemeClr>
                </a:solidFill>
              </a:rPr>
              <a:t> </a:t>
            </a:r>
            <a:r>
              <a:rPr lang="en-GB" sz="5400" dirty="0" err="1">
                <a:solidFill>
                  <a:schemeClr val="tx1">
                    <a:lumMod val="85000"/>
                    <a:lumOff val="15000"/>
                  </a:schemeClr>
                </a:solidFill>
              </a:rPr>
              <a:t>skaidri</a:t>
            </a:r>
            <a:r>
              <a:rPr lang="en-GB" sz="5400" dirty="0">
                <a:solidFill>
                  <a:schemeClr val="tx1">
                    <a:lumMod val="85000"/>
                    <a:lumOff val="15000"/>
                  </a:schemeClr>
                </a:solidFill>
              </a:rPr>
              <a:t> </a:t>
            </a:r>
            <a:r>
              <a:rPr lang="en-GB" sz="5400" dirty="0" err="1">
                <a:solidFill>
                  <a:schemeClr val="tx1">
                    <a:lumMod val="85000"/>
                    <a:lumOff val="15000"/>
                  </a:schemeClr>
                </a:solidFill>
              </a:rPr>
              <a:t>formulēts</a:t>
            </a: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7571864" y="625475"/>
            <a:ext cx="12115800" cy="10058400"/>
          </a:xfrm>
        </p:spPr>
        <p:txBody>
          <a:bodyPr numCol="1">
            <a:noAutofit/>
          </a:bodyPr>
          <a:lstStyle/>
          <a:p>
            <a:r>
              <a:rPr lang="lv-LV" sz="4800" dirty="0">
                <a:solidFill>
                  <a:schemeClr val="bg1"/>
                </a:solidFill>
              </a:rPr>
              <a:t>Tiesiskais regulējums nepārtraukti attīstās, </a:t>
            </a:r>
            <a:r>
              <a:rPr lang="lv-LV" sz="4800" dirty="0" err="1">
                <a:solidFill>
                  <a:schemeClr val="bg1"/>
                </a:solidFill>
              </a:rPr>
              <a:t>citstarp</a:t>
            </a:r>
            <a:r>
              <a:rPr lang="lv-LV" sz="4800" dirty="0">
                <a:solidFill>
                  <a:schemeClr val="bg1"/>
                </a:solidFill>
              </a:rPr>
              <a:t> likumdevējam pilnveidojot normatīvo aktu formulējumus, lai tie precīzāk atspoguļotu tā gribu </a:t>
            </a:r>
            <a:r>
              <a:rPr lang="lv-LV" sz="3600" dirty="0">
                <a:solidFill>
                  <a:schemeClr val="bg1"/>
                </a:solidFill>
              </a:rPr>
              <a:t>(</a:t>
            </a:r>
            <a:r>
              <a:rPr lang="lv-LV" sz="3600" i="1" dirty="0">
                <a:solidFill>
                  <a:schemeClr val="bg1"/>
                </a:solidFill>
              </a:rPr>
              <a:t>sal. sk., piemēram, Satversmes tiesas 2012. gada 25. janvāra sprieduma lietā Nr. 2011‑08‑01 10. punktu</a:t>
            </a:r>
            <a:r>
              <a:rPr lang="lv-LV" sz="3600" dirty="0">
                <a:solidFill>
                  <a:schemeClr val="bg1"/>
                </a:solidFill>
              </a:rPr>
              <a:t>). </a:t>
            </a:r>
            <a:r>
              <a:rPr lang="lv-LV" sz="4800" dirty="0">
                <a:solidFill>
                  <a:schemeClr val="bg1"/>
                </a:solidFill>
              </a:rPr>
              <a:t>Tādēļ tas vien, ka Ministru kabinets vēlāk nolēma grozīt Saraksta 10A905 sadaļā ietvertos definējumus, lai tos padarītu vēl skaidrākus, pats par sevi nenozīmē, ka iepriekš tie nebūtu bijuši pietiekami skaidri. </a:t>
            </a:r>
          </a:p>
          <a:p>
            <a:r>
              <a:rPr lang="lv-LV" sz="4800" dirty="0">
                <a:solidFill>
                  <a:schemeClr val="bg1"/>
                </a:solidFill>
              </a:rPr>
              <a:t> </a:t>
            </a:r>
            <a:r>
              <a:rPr lang="lv-LV" sz="3600" dirty="0">
                <a:solidFill>
                  <a:schemeClr val="bg1"/>
                </a:solidFill>
              </a:rPr>
              <a:t>(</a:t>
            </a:r>
            <a:r>
              <a:rPr lang="lv-LV" sz="3600" i="1" dirty="0">
                <a:solidFill>
                  <a:schemeClr val="bg1"/>
                </a:solidFill>
              </a:rPr>
              <a:t>Satversmes tiesas 2019. gada 21. februāra spriedums lietā Nr. 2018-10-0103 18.1. punkts)</a:t>
            </a:r>
          </a:p>
          <a:p>
            <a:endParaRPr lang="en-GB" sz="3600" dirty="0">
              <a:solidFill>
                <a:schemeClr val="bg1"/>
              </a:solidFill>
            </a:endParaRPr>
          </a:p>
        </p:txBody>
      </p:sp>
    </p:spTree>
    <p:extLst>
      <p:ext uri="{BB962C8B-B14F-4D97-AF65-F5344CB8AC3E}">
        <p14:creationId xmlns:p14="http://schemas.microsoft.com/office/powerpoint/2010/main" val="97473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6C0E08-F8CE-48CB-B8F7-F05CAE5911D0}"/>
              </a:ext>
            </a:extLst>
          </p:cNvPr>
          <p:cNvSpPr>
            <a:spLocks noGrp="1"/>
          </p:cNvSpPr>
          <p:nvPr>
            <p:ph type="body" sz="quarter" idx="11"/>
          </p:nvPr>
        </p:nvSpPr>
        <p:spPr>
          <a:xfrm>
            <a:off x="375444" y="5045075"/>
            <a:ext cx="13088938" cy="2819400"/>
          </a:xfrm>
        </p:spPr>
        <p:txBody>
          <a:bodyPr/>
          <a:lstStyle/>
          <a:p>
            <a:r>
              <a:rPr lang="lv-LV" dirty="0">
                <a:solidFill>
                  <a:srgbClr val="7A0000"/>
                </a:solidFill>
                <a:effectLst>
                  <a:outerShdw blurRad="38100" dist="38100" dir="2700000" algn="tl">
                    <a:srgbClr val="000000">
                      <a:alpha val="43137"/>
                    </a:srgbClr>
                  </a:outerShdw>
                </a:effectLst>
              </a:rPr>
              <a:t>Paldies</a:t>
            </a:r>
            <a:r>
              <a:rPr lang="lv-LV" dirty="0">
                <a:effectLst>
                  <a:outerShdw blurRad="38100" dist="38100" dir="2700000" algn="tl">
                    <a:srgbClr val="000000">
                      <a:alpha val="43137"/>
                    </a:srgbClr>
                  </a:outerShdw>
                </a:effectLst>
              </a:rPr>
              <a:t> </a:t>
            </a:r>
            <a:r>
              <a:rPr lang="lv-LV" dirty="0">
                <a:solidFill>
                  <a:srgbClr val="7A0000"/>
                </a:solidFill>
                <a:effectLst>
                  <a:outerShdw blurRad="38100" dist="38100" dir="2700000" algn="tl">
                    <a:srgbClr val="000000">
                      <a:alpha val="43137"/>
                    </a:srgbClr>
                  </a:outerShdw>
                </a:effectLst>
              </a:rPr>
              <a:t>par</a:t>
            </a:r>
            <a:r>
              <a:rPr lang="lv-LV" dirty="0">
                <a:effectLst>
                  <a:outerShdw blurRad="38100" dist="38100" dir="2700000" algn="tl">
                    <a:srgbClr val="000000">
                      <a:alpha val="43137"/>
                    </a:srgbClr>
                  </a:outerShdw>
                </a:effectLst>
              </a:rPr>
              <a:t> </a:t>
            </a:r>
            <a:r>
              <a:rPr lang="lv-LV" dirty="0">
                <a:solidFill>
                  <a:srgbClr val="7A0000"/>
                </a:solidFill>
                <a:effectLst>
                  <a:outerShdw blurRad="38100" dist="38100" dir="2700000" algn="tl">
                    <a:srgbClr val="000000">
                      <a:alpha val="43137"/>
                    </a:srgbClr>
                  </a:outerShdw>
                </a:effectLst>
              </a:rPr>
              <a:t>uzmanību!</a:t>
            </a:r>
          </a:p>
        </p:txBody>
      </p:sp>
    </p:spTree>
    <p:extLst>
      <p:ext uri="{BB962C8B-B14F-4D97-AF65-F5344CB8AC3E}">
        <p14:creationId xmlns:p14="http://schemas.microsoft.com/office/powerpoint/2010/main" val="419306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0242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928644" y="396875"/>
            <a:ext cx="13030200" cy="10591800"/>
          </a:xfrm>
        </p:spPr>
        <p:txBody>
          <a:bodyPr numCol="1">
            <a:noAutofit/>
          </a:bodyPr>
          <a:lstStyle/>
          <a:p>
            <a:r>
              <a:rPr lang="lv-LV" sz="4800" dirty="0">
                <a:solidFill>
                  <a:schemeClr val="bg1"/>
                </a:solidFill>
              </a:rPr>
              <a:t>Ārējās tiesību normas var izdot ne katrs, bet tikai tam pilnvarots publiskās varas subjekts. […] </a:t>
            </a:r>
          </a:p>
          <a:p>
            <a:r>
              <a:rPr lang="lv-LV" sz="3000" dirty="0">
                <a:solidFill>
                  <a:schemeClr val="bg1"/>
                </a:solidFill>
              </a:rPr>
              <a:t>(</a:t>
            </a:r>
            <a:r>
              <a:rPr lang="lv-LV" sz="3000" i="1" dirty="0">
                <a:solidFill>
                  <a:schemeClr val="bg1"/>
                </a:solidFill>
              </a:rPr>
              <a:t>Satversmes tiesas 1999. gada 9. jūlija spriedums lietā Nr. 04-03(99)</a:t>
            </a:r>
            <a:r>
              <a:rPr lang="lv-LV" sz="3000" dirty="0">
                <a:solidFill>
                  <a:schemeClr val="bg1"/>
                </a:solidFill>
              </a:rPr>
              <a:t>)</a:t>
            </a:r>
          </a:p>
          <a:p>
            <a:endParaRPr lang="lv-LV" sz="4800" dirty="0">
              <a:solidFill>
                <a:schemeClr val="bg1"/>
              </a:solidFill>
            </a:endParaRPr>
          </a:p>
          <a:p>
            <a:r>
              <a:rPr lang="lv-LV" sz="4800" dirty="0">
                <a:solidFill>
                  <a:schemeClr val="bg1"/>
                </a:solidFill>
              </a:rPr>
              <a:t>Demokrātiskā valstī likumdošanas vara pieder tautai un likumdevējam – Saeimai. Izpildu varai – Ministru kabinetam – ir tiesības izdot noteikumus tikai likumā noteiktos gadījumos, likuma ietvaros un tie nedrīkst būt pretrunā ar Satversmi un citiem likumiem. Tas izriet no likumības un varas dalīšanas principiem, kas ir jebkuras tiesiskas valsts eksistences pamats. </a:t>
            </a:r>
          </a:p>
          <a:p>
            <a:r>
              <a:rPr lang="lv-LV" sz="3000" dirty="0">
                <a:solidFill>
                  <a:schemeClr val="bg1"/>
                </a:solidFill>
              </a:rPr>
              <a:t>(</a:t>
            </a:r>
            <a:r>
              <a:rPr lang="lv-LV" sz="3000" i="1" dirty="0">
                <a:solidFill>
                  <a:schemeClr val="bg1"/>
                </a:solidFill>
              </a:rPr>
              <a:t>Satversmes tiesas 1998. gada 10. jūnija spriedums lietā Nr. 04-03(98))</a:t>
            </a:r>
            <a:endParaRPr lang="en-GB" sz="3000" i="1" dirty="0">
              <a:solidFill>
                <a:schemeClr val="bg1"/>
              </a:solidFill>
            </a:endParaRPr>
          </a:p>
        </p:txBody>
      </p:sp>
    </p:spTree>
    <p:extLst>
      <p:ext uri="{BB962C8B-B14F-4D97-AF65-F5344CB8AC3E}">
        <p14:creationId xmlns:p14="http://schemas.microsoft.com/office/powerpoint/2010/main" val="112653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0242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928644" y="396875"/>
            <a:ext cx="13030200" cy="10591800"/>
          </a:xfrm>
        </p:spPr>
        <p:txBody>
          <a:bodyPr numCol="1">
            <a:noAutofit/>
          </a:bodyPr>
          <a:lstStyle/>
          <a:p>
            <a:r>
              <a:rPr lang="lv-LV" sz="4800" i="1" dirty="0">
                <a:solidFill>
                  <a:schemeClr val="bg1"/>
                </a:solidFill>
              </a:rPr>
              <a:t>Satversmes tiesas 2017. gada 29. jūnija spriedums lietā Nr. 2016-23-03 „Par Ministru kabineta 2015. gada 13. oktobra noteikumu Nr. 591 „Kārtība, kādā izglītojamie tiek uzņemti vispārējās izglītības iestādēs un speciālajās pirmsskolas izglītības grupās un atskaitīti no tām, kā arī pārcelti uz nākamo klasi” 12.1.1. un 60. punkta atbilstību Latvijas Republikas Satversmes 1. pantam”.</a:t>
            </a:r>
          </a:p>
          <a:p>
            <a:endParaRPr lang="lv-LV" sz="4800" dirty="0">
              <a:solidFill>
                <a:schemeClr val="bg1"/>
              </a:solidFill>
            </a:endParaRPr>
          </a:p>
          <a:p>
            <a:endParaRPr lang="en-GB" sz="3000" i="1" dirty="0">
              <a:solidFill>
                <a:schemeClr val="bg1"/>
              </a:solidFill>
            </a:endParaRPr>
          </a:p>
        </p:txBody>
      </p:sp>
    </p:spTree>
    <p:extLst>
      <p:ext uri="{BB962C8B-B14F-4D97-AF65-F5344CB8AC3E}">
        <p14:creationId xmlns:p14="http://schemas.microsoft.com/office/powerpoint/2010/main" val="67746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0242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928644" y="396875"/>
            <a:ext cx="13030200" cy="10591800"/>
          </a:xfrm>
        </p:spPr>
        <p:txBody>
          <a:bodyPr numCol="1">
            <a:noAutofit/>
          </a:bodyPr>
          <a:lstStyle/>
          <a:p>
            <a:r>
              <a:rPr lang="lv-LV" sz="4800" dirty="0">
                <a:solidFill>
                  <a:schemeClr val="bg1"/>
                </a:solidFill>
              </a:rPr>
              <a:t>[..] saskaņā ar varas dalīšanas principu izpildu varai ir tiesības izdot noteikumus tikai likumā noteiktos gadījumos un tie nedrīkst būt pretrunā ar Satversmi un likumiem. Tātad</a:t>
            </a:r>
            <a:r>
              <a:rPr lang="lv-LV" sz="4800" i="1" dirty="0">
                <a:solidFill>
                  <a:schemeClr val="bg1"/>
                </a:solidFill>
              </a:rPr>
              <a:t> </a:t>
            </a:r>
            <a:r>
              <a:rPr lang="lv-LV" sz="4800" dirty="0">
                <a:solidFill>
                  <a:schemeClr val="bg1"/>
                </a:solidFill>
              </a:rPr>
              <a:t>Ministru kabinets ārējo normatīvo aktu var izdot tikai tādā gadījumā, ja likumdevējs likumā formulējis pilnvarojumu šāda akta izdošanai un noteicis pilnvarojuma robežas. [..]</a:t>
            </a:r>
          </a:p>
          <a:p>
            <a:endParaRPr lang="lv-LV" sz="4800" dirty="0">
              <a:solidFill>
                <a:schemeClr val="bg1"/>
              </a:solidFill>
            </a:endParaRPr>
          </a:p>
          <a:p>
            <a:endParaRPr lang="en-GB" sz="3000" i="1" dirty="0">
              <a:solidFill>
                <a:schemeClr val="bg1"/>
              </a:solidFill>
            </a:endParaRPr>
          </a:p>
        </p:txBody>
      </p:sp>
    </p:spTree>
    <p:extLst>
      <p:ext uri="{BB962C8B-B14F-4D97-AF65-F5344CB8AC3E}">
        <p14:creationId xmlns:p14="http://schemas.microsoft.com/office/powerpoint/2010/main" val="365734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0242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928644" y="396875"/>
            <a:ext cx="13030200" cy="10591800"/>
          </a:xfrm>
        </p:spPr>
        <p:txBody>
          <a:bodyPr numCol="1">
            <a:noAutofit/>
          </a:bodyPr>
          <a:lstStyle/>
          <a:p>
            <a:r>
              <a:rPr lang="lv-LV" sz="4800" dirty="0">
                <a:solidFill>
                  <a:schemeClr val="bg1"/>
                </a:solidFill>
              </a:rPr>
              <a:t>[..] Ministru kabineta noteikumi nevar ietvert tādas tiesību normas, kas bez likumdevēja pilnvarojuma veidotu jaunas tiesiskās attiecības. [..]</a:t>
            </a:r>
          </a:p>
          <a:p>
            <a:r>
              <a:rPr lang="lv-LV" sz="4800" dirty="0">
                <a:solidFill>
                  <a:schemeClr val="bg1"/>
                </a:solidFill>
              </a:rPr>
              <a:t>Līdz ar to Satversmes tiesai jānoskaidro pilnvarojošo normu saturs un mērķis, kā arī tas, vai Ministru kabinets nav pārsniedzis</a:t>
            </a:r>
            <a:r>
              <a:rPr lang="lv-LV" sz="4800" b="1" dirty="0">
                <a:solidFill>
                  <a:schemeClr val="bg1"/>
                </a:solidFill>
              </a:rPr>
              <a:t> </a:t>
            </a:r>
            <a:r>
              <a:rPr lang="lv-LV" sz="4800" dirty="0">
                <a:solidFill>
                  <a:schemeClr val="bg1"/>
                </a:solidFill>
              </a:rPr>
              <a:t>tam likumdevēja piešķirtā pilnvarojuma apjomu.</a:t>
            </a:r>
          </a:p>
          <a:p>
            <a:endParaRPr lang="lv-LV" sz="4800" dirty="0">
              <a:solidFill>
                <a:schemeClr val="bg1"/>
              </a:solidFill>
            </a:endParaRPr>
          </a:p>
          <a:p>
            <a:endParaRPr lang="en-GB" sz="3000" i="1" dirty="0">
              <a:solidFill>
                <a:schemeClr val="bg1"/>
              </a:solidFill>
            </a:endParaRPr>
          </a:p>
        </p:txBody>
      </p:sp>
    </p:spTree>
    <p:extLst>
      <p:ext uri="{BB962C8B-B14F-4D97-AF65-F5344CB8AC3E}">
        <p14:creationId xmlns:p14="http://schemas.microsoft.com/office/powerpoint/2010/main" val="221725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0242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928644" y="396875"/>
            <a:ext cx="13030200" cy="10591800"/>
          </a:xfrm>
        </p:spPr>
        <p:txBody>
          <a:bodyPr numCol="1">
            <a:noAutofit/>
          </a:bodyPr>
          <a:lstStyle/>
          <a:p>
            <a:r>
              <a:rPr lang="lv-LV" sz="4800" dirty="0">
                <a:solidFill>
                  <a:schemeClr val="bg1"/>
                </a:solidFill>
              </a:rPr>
              <a:t>Satversmes tiesa ir atzinusi, ka jēdziens „kārtība” nozīmē norises īstenošanas veidu vai darbības organizāciju. [..] </a:t>
            </a:r>
          </a:p>
          <a:p>
            <a:endParaRPr lang="lv-LV" sz="4800" dirty="0">
              <a:solidFill>
                <a:schemeClr val="bg1"/>
              </a:solidFill>
            </a:endParaRPr>
          </a:p>
          <a:p>
            <a:r>
              <a:rPr lang="lv-LV" sz="4800" dirty="0">
                <a:solidFill>
                  <a:schemeClr val="bg1"/>
                </a:solidFill>
              </a:rPr>
              <a:t>Tas, ka pilnvarojošajā normā ir ietverts formulējums „noteikt kārtību”, gan neizslēdz Ministru kabineta tiesības pieņemt materiāla rakstura normas, ciktāl netiek pārkāpts attiecīgais pilnvarojums. Tomēr Ministru kabineta noteikumos nevar būt iekļautas tādas materiālās tiesību normas, kas veidotu no pilnvarojošā likuma būtiski atšķirīgas tiesiskās attiecības </a:t>
            </a:r>
            <a:r>
              <a:rPr lang="lv-LV" sz="3600" dirty="0">
                <a:solidFill>
                  <a:schemeClr val="bg1"/>
                </a:solidFill>
              </a:rPr>
              <a:t>(</a:t>
            </a:r>
            <a:r>
              <a:rPr lang="lv-LV" sz="3600" i="1" dirty="0">
                <a:solidFill>
                  <a:schemeClr val="bg1"/>
                </a:solidFill>
              </a:rPr>
              <a:t>sk. Satversmes tiesas 2011. gada 6. maija sprieduma lietā Nr. 2010-57-03 13.3. punktu</a:t>
            </a:r>
            <a:r>
              <a:rPr lang="lv-LV" sz="3600" dirty="0">
                <a:solidFill>
                  <a:schemeClr val="bg1"/>
                </a:solidFill>
              </a:rPr>
              <a:t>). </a:t>
            </a:r>
          </a:p>
          <a:p>
            <a:endParaRPr lang="lv-LV" sz="3600" dirty="0">
              <a:solidFill>
                <a:schemeClr val="bg1"/>
              </a:solidFill>
            </a:endParaRPr>
          </a:p>
          <a:p>
            <a:endParaRPr lang="en-GB" sz="3000" i="1" dirty="0">
              <a:solidFill>
                <a:schemeClr val="bg1"/>
              </a:solidFill>
            </a:endParaRPr>
          </a:p>
        </p:txBody>
      </p:sp>
    </p:spTree>
    <p:extLst>
      <p:ext uri="{BB962C8B-B14F-4D97-AF65-F5344CB8AC3E}">
        <p14:creationId xmlns:p14="http://schemas.microsoft.com/office/powerpoint/2010/main" val="385567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0242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928644" y="396875"/>
            <a:ext cx="13030200" cy="10591800"/>
          </a:xfrm>
        </p:spPr>
        <p:txBody>
          <a:bodyPr numCol="1">
            <a:noAutofit/>
          </a:bodyPr>
          <a:lstStyle/>
          <a:p>
            <a:r>
              <a:rPr lang="lv-LV" sz="4800" dirty="0">
                <a:solidFill>
                  <a:schemeClr val="bg1"/>
                </a:solidFill>
              </a:rPr>
              <a:t>Lai pārbaudītu, vai likums pilnvaroja Ministru kabinetu pieņemt tādas normas, kas regulē minimālo skolēnu skaitu klasē, ir jānoskaidro pilnvarojuma mērķis. [..]</a:t>
            </a:r>
          </a:p>
          <a:p>
            <a:r>
              <a:rPr lang="lv-LV" sz="4800" dirty="0">
                <a:solidFill>
                  <a:schemeClr val="bg1"/>
                </a:solidFill>
              </a:rPr>
              <a:t>Satversmes tiesa jau norādījusi, ka ar pilnvarojuma mērķi saprot to, ko likumdevējs centies panākt, piešķirot Ministru kabinetam tiesības noregulēt attiecīgo jautājumu (</a:t>
            </a:r>
            <a:r>
              <a:rPr lang="lv-LV" sz="4800" i="1" dirty="0">
                <a:solidFill>
                  <a:schemeClr val="bg1"/>
                </a:solidFill>
              </a:rPr>
              <a:t>sk. Satversmes tiesas 2007. gada 9. oktobra sprieduma lietā Nr. 2007-04-03 19. punktu</a:t>
            </a:r>
            <a:r>
              <a:rPr lang="lv-LV" sz="4800" dirty="0">
                <a:solidFill>
                  <a:schemeClr val="bg1"/>
                </a:solidFill>
              </a:rPr>
              <a:t>). </a:t>
            </a:r>
          </a:p>
          <a:p>
            <a:endParaRPr lang="lv-LV" sz="4800" dirty="0">
              <a:solidFill>
                <a:schemeClr val="bg1"/>
              </a:solidFill>
            </a:endParaRPr>
          </a:p>
          <a:p>
            <a:endParaRPr lang="en-GB" sz="3000" i="1" dirty="0">
              <a:solidFill>
                <a:schemeClr val="bg1"/>
              </a:solidFill>
            </a:endParaRPr>
          </a:p>
        </p:txBody>
      </p:sp>
    </p:spTree>
    <p:extLst>
      <p:ext uri="{BB962C8B-B14F-4D97-AF65-F5344CB8AC3E}">
        <p14:creationId xmlns:p14="http://schemas.microsoft.com/office/powerpoint/2010/main" val="276630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244" y="1158875"/>
            <a:ext cx="6024282" cy="2209800"/>
          </a:xfrm>
        </p:spPr>
        <p:txBody>
          <a:bodyPr/>
          <a:lstStyle/>
          <a:p>
            <a:pPr>
              <a:lnSpc>
                <a:spcPct val="100000"/>
              </a:lnSpc>
            </a:pPr>
            <a:r>
              <a:rPr lang="lv-LV" sz="5400" dirty="0">
                <a:solidFill>
                  <a:schemeClr val="tx1">
                    <a:lumMod val="85000"/>
                    <a:lumOff val="15000"/>
                  </a:schemeClr>
                </a:solidFill>
              </a:rPr>
              <a:t>Vai likums ir pieņemts, ievērojot normatīvajos aktos paredzēto kārtību</a:t>
            </a:r>
          </a:p>
          <a:p>
            <a:pPr>
              <a:lnSpc>
                <a:spcPct val="100000"/>
              </a:lnSpc>
            </a:pPr>
            <a:endParaRPr lang="en-US" sz="5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6928644" y="396875"/>
            <a:ext cx="13030200" cy="10591800"/>
          </a:xfrm>
        </p:spPr>
        <p:txBody>
          <a:bodyPr numCol="1">
            <a:noAutofit/>
          </a:bodyPr>
          <a:lstStyle/>
          <a:p>
            <a:r>
              <a:rPr lang="lv-LV" sz="4800" dirty="0">
                <a:solidFill>
                  <a:schemeClr val="bg1"/>
                </a:solidFill>
              </a:rPr>
              <a:t>Ar likumdevēja doto pilnvarojumu izpildvarai jāsaprot ne tikai viena konkrēta, lakoniska tiesību norma, bet paša likuma būtība un mērķi (</a:t>
            </a:r>
            <a:r>
              <a:rPr lang="lv-LV" sz="4800" i="1" dirty="0">
                <a:solidFill>
                  <a:schemeClr val="bg1"/>
                </a:solidFill>
              </a:rPr>
              <a:t>sk. Satversmes tiesas 2011. gada 11. janvāra sprieduma lietā Nr. 2010-40-03 10.4. punktu</a:t>
            </a:r>
            <a:r>
              <a:rPr lang="lv-LV" sz="4800" dirty="0">
                <a:solidFill>
                  <a:schemeClr val="bg1"/>
                </a:solidFill>
              </a:rPr>
              <a:t>). </a:t>
            </a:r>
          </a:p>
          <a:p>
            <a:endParaRPr lang="lv-LV" sz="4800" dirty="0">
              <a:solidFill>
                <a:schemeClr val="bg1"/>
              </a:solidFill>
            </a:endParaRPr>
          </a:p>
          <a:p>
            <a:endParaRPr lang="en-GB" sz="3000" i="1" dirty="0">
              <a:solidFill>
                <a:schemeClr val="bg1"/>
              </a:solidFill>
            </a:endParaRPr>
          </a:p>
        </p:txBody>
      </p:sp>
    </p:spTree>
    <p:extLst>
      <p:ext uri="{BB962C8B-B14F-4D97-AF65-F5344CB8AC3E}">
        <p14:creationId xmlns:p14="http://schemas.microsoft.com/office/powerpoint/2010/main" val="844648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3088</TotalTime>
  <Words>1470</Words>
  <Application>Microsoft Office PowerPoint</Application>
  <PresentationFormat>Custom</PresentationFormat>
  <Paragraphs>101</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(null)</vt:lpstr>
      <vt:lpstr>Calibri</vt:lpstr>
      <vt:lpstr>PF Handbook Pro</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Arturs Kucs</cp:lastModifiedBy>
  <cp:revision>114</cp:revision>
  <cp:lastPrinted>2019-09-03T14:24:13Z</cp:lastPrinted>
  <dcterms:created xsi:type="dcterms:W3CDTF">2018-05-23T10:57:02Z</dcterms:created>
  <dcterms:modified xsi:type="dcterms:W3CDTF">2019-09-05T14:13:38Z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