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ma Paeglkalna" initials="LP" lastIdx="1" clrIdx="0">
    <p:extLst>
      <p:ext uri="{19B8F6BF-5375-455C-9EA6-DF929625EA0E}">
        <p15:presenceInfo xmlns:p15="http://schemas.microsoft.com/office/powerpoint/2012/main" userId="S-1-5-21-3313685600-2057428580-2752540593-100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4254" autoAdjust="0"/>
    <p:restoredTop sz="94660"/>
  </p:normalViewPr>
  <p:slideViewPr>
    <p:cSldViewPr>
      <p:cViewPr varScale="1">
        <p:scale>
          <a:sx n="114" d="100"/>
          <a:sy n="114" d="100"/>
        </p:scale>
        <p:origin x="221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7578C787-56D8-4A3F-AC6D-B03211D744C9}" type="datetimeFigureOut">
              <a:rPr lang="de-DE" smtClean="0"/>
              <a:t>03.09.2019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1846171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7578C787-56D8-4A3F-AC6D-B03211D744C9}" type="datetimeFigureOut">
              <a:rPr lang="de-DE" smtClean="0"/>
              <a:t>03.09.2019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1056639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7578C787-56D8-4A3F-AC6D-B03211D744C9}" type="datetimeFigureOut">
              <a:rPr lang="de-DE" smtClean="0"/>
              <a:t>03.09.2019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2880687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7578C787-56D8-4A3F-AC6D-B03211D744C9}" type="datetimeFigureOut">
              <a:rPr lang="de-DE" smtClean="0"/>
              <a:t>03.09.2019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630651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7578C787-56D8-4A3F-AC6D-B03211D744C9}" type="datetimeFigureOut">
              <a:rPr lang="de-DE" smtClean="0"/>
              <a:t>03.09.2019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1886080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7578C787-56D8-4A3F-AC6D-B03211D744C9}" type="datetimeFigureOut">
              <a:rPr lang="de-DE" smtClean="0"/>
              <a:t>03.09.2019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630741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7578C787-56D8-4A3F-AC6D-B03211D744C9}" type="datetimeFigureOut">
              <a:rPr lang="de-DE" smtClean="0"/>
              <a:t>03.09.2019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2388416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7578C787-56D8-4A3F-AC6D-B03211D744C9}" type="datetimeFigureOut">
              <a:rPr lang="de-DE" smtClean="0"/>
              <a:t>03.09.2019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1630602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578C787-56D8-4A3F-AC6D-B03211D744C9}" type="datetimeFigureOut">
              <a:rPr lang="de-DE" smtClean="0"/>
              <a:t>03.09.2019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137381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7578C787-56D8-4A3F-AC6D-B03211D744C9}" type="datetimeFigureOut">
              <a:rPr lang="de-DE" smtClean="0"/>
              <a:t>03.09.2019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902367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7578C787-56D8-4A3F-AC6D-B03211D744C9}" type="datetimeFigureOut">
              <a:rPr lang="de-DE" smtClean="0"/>
              <a:t>03.09.2019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CA019E3-766F-4DF8-9717-BEC20DC2042B}" type="slidenum">
              <a:rPr lang="de-DE" smtClean="0"/>
              <a:t>‹#›</a:t>
            </a:fld>
            <a:endParaRPr lang="de-DE"/>
          </a:p>
        </p:txBody>
      </p:sp>
    </p:spTree>
    <p:extLst>
      <p:ext uri="{BB962C8B-B14F-4D97-AF65-F5344CB8AC3E}">
        <p14:creationId xmlns:p14="http://schemas.microsoft.com/office/powerpoint/2010/main" val="3016798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8C787-56D8-4A3F-AC6D-B03211D744C9}" type="datetimeFigureOut">
              <a:rPr lang="de-DE" smtClean="0"/>
              <a:t>03.09.2019</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019E3-766F-4DF8-9717-BEC20DC2042B}" type="slidenum">
              <a:rPr lang="de-DE" smtClean="0"/>
              <a:t>‹#›</a:t>
            </a:fld>
            <a:endParaRPr lang="de-DE"/>
          </a:p>
        </p:txBody>
      </p:sp>
    </p:spTree>
    <p:extLst>
      <p:ext uri="{BB962C8B-B14F-4D97-AF65-F5344CB8AC3E}">
        <p14:creationId xmlns:p14="http://schemas.microsoft.com/office/powerpoint/2010/main" val="3613742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5576" y="332656"/>
            <a:ext cx="7776864" cy="5976663"/>
          </a:xfrm>
        </p:spPr>
        <p:txBody>
          <a:bodyPr>
            <a:normAutofit fontScale="90000"/>
          </a:bodyPr>
          <a:lstStyle/>
          <a:p>
            <a:r>
              <a:rPr lang="lv-LV" dirty="0"/>
              <a:t>Administratīvā procesa tiesā principi ar uzsvaru uz objektīvās izmeklēšanas (</a:t>
            </a:r>
            <a:r>
              <a:rPr lang="lv-LV" i="1" dirty="0" err="1"/>
              <a:t>ex</a:t>
            </a:r>
            <a:r>
              <a:rPr lang="lv-LV" i="1" dirty="0"/>
              <a:t> </a:t>
            </a:r>
            <a:r>
              <a:rPr lang="lv-LV" i="1" dirty="0" err="1"/>
              <a:t>officio</a:t>
            </a:r>
            <a:r>
              <a:rPr lang="lv-LV" i="1" dirty="0"/>
              <a:t>)</a:t>
            </a:r>
            <a:r>
              <a:rPr lang="lv-LV" dirty="0"/>
              <a:t> principu —</a:t>
            </a:r>
            <a:br>
              <a:rPr lang="lv-LV" dirty="0"/>
            </a:br>
            <a:r>
              <a:rPr lang="lv-LV" dirty="0"/>
              <a:t>Vācijas pieredze</a:t>
            </a:r>
            <a:br>
              <a:rPr lang="lv-LV" dirty="0"/>
            </a:br>
            <a:br>
              <a:rPr lang="lv-LV" dirty="0"/>
            </a:br>
            <a:r>
              <a:rPr lang="lv-LV" sz="1600" dirty="0"/>
              <a:t>Prezentācija konferencē par godu administratīvo tiesu 15. gadadienai “No vispārējiem tiesību principiem 
</a:t>
            </a:r>
            <a:br>
              <a:rPr lang="lv-LV" sz="1600" dirty="0"/>
            </a:br>
            <a:r>
              <a:rPr lang="lv-LV" sz="1600" dirty="0"/>
              <a:t>izrietošā administratīvo tiesu kompetence” Rīgā, Latvijā, 2019. gada 6. septembrī</a:t>
            </a:r>
            <a:br>
              <a:rPr lang="lv-LV" sz="1600" dirty="0"/>
            </a:br>
            <a:br>
              <a:rPr lang="lv-LV" sz="1600" dirty="0"/>
            </a:br>
            <a:br>
              <a:rPr lang="lv-LV" sz="1600" dirty="0"/>
            </a:br>
            <a:r>
              <a:rPr lang="lv-LV" sz="1600" b="1" dirty="0"/>
              <a:t>Holgers </a:t>
            </a:r>
            <a:r>
              <a:rPr lang="lv-LV" sz="1600" b="1" dirty="0" err="1"/>
              <a:t>Bēmanis</a:t>
            </a:r>
            <a:r>
              <a:rPr lang="lv-LV" sz="1600" i="1" dirty="0"/>
              <a:t>,</a:t>
            </a:r>
            <a:r>
              <a:rPr lang="lv-LV" sz="1600" dirty="0"/>
              <a:t> Federālās administratīvās tiesas tiesnesis, Leipciga, Vācija</a:t>
            </a:r>
            <a:br>
              <a:rPr lang="lv-LV" sz="1600" dirty="0"/>
            </a:br>
            <a:br>
              <a:rPr lang="lv-LV" sz="1600" dirty="0"/>
            </a:br>
            <a:endParaRPr lang="lv-LV" sz="1600" dirty="0"/>
          </a:p>
        </p:txBody>
      </p:sp>
    </p:spTree>
    <p:extLst>
      <p:ext uri="{BB962C8B-B14F-4D97-AF65-F5344CB8AC3E}">
        <p14:creationId xmlns:p14="http://schemas.microsoft.com/office/powerpoint/2010/main" val="4082805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i="1" dirty="0"/>
              <a:t>)</a:t>
            </a:r>
            <a:r>
              <a:rPr lang="lv-LV" sz="2400" b="1" dirty="0"/>
              <a:t> principu —</a:t>
            </a:r>
            <a:br>
              <a:rPr lang="lv-LV" sz="2400" b="1" dirty="0"/>
            </a:br>
            <a:r>
              <a:rPr lang="lv-LV" sz="2400" b="1" dirty="0"/>
              <a:t>Vācijas pieredze</a:t>
            </a:r>
          </a:p>
        </p:txBody>
      </p:sp>
      <p:sp>
        <p:nvSpPr>
          <p:cNvPr id="3" name="Inhaltsplatzhalter 2"/>
          <p:cNvSpPr>
            <a:spLocks noGrp="1"/>
          </p:cNvSpPr>
          <p:nvPr>
            <p:ph idx="1"/>
          </p:nvPr>
        </p:nvSpPr>
        <p:spPr/>
        <p:txBody>
          <a:bodyPr>
            <a:normAutofit fontScale="92500" lnSpcReduction="20000"/>
          </a:bodyPr>
          <a:lstStyle/>
          <a:p>
            <a:pPr marL="0" indent="0">
              <a:buNone/>
            </a:pPr>
            <a:endParaRPr lang="de-DE" dirty="0"/>
          </a:p>
          <a:p>
            <a:pPr marL="0" indent="0">
              <a:buNone/>
            </a:pPr>
            <a:r>
              <a:rPr lang="lv-LV" dirty="0"/>
              <a:t>8. </a:t>
            </a:r>
            <a:r>
              <a:rPr lang="lv-LV" i="1" u="sng" dirty="0"/>
              <a:t>Objektīvās izmeklēšanas (</a:t>
            </a:r>
            <a:r>
              <a:rPr lang="lv-LV" i="1" u="sng" dirty="0" err="1"/>
              <a:t>ex</a:t>
            </a:r>
            <a:r>
              <a:rPr lang="lv-LV" i="1" u="sng" dirty="0"/>
              <a:t> </a:t>
            </a:r>
            <a:r>
              <a:rPr lang="lv-LV" i="1" u="sng" dirty="0" err="1"/>
              <a:t>officio</a:t>
            </a:r>
            <a:r>
              <a:rPr lang="lv-LV" i="1" u="sng" dirty="0"/>
              <a:t>) princips</a:t>
            </a:r>
          </a:p>
          <a:p>
            <a:pPr marL="0" indent="0">
              <a:buNone/>
            </a:pPr>
            <a:endParaRPr lang="en-US" dirty="0"/>
          </a:p>
          <a:p>
            <a:pPr marL="0" indent="0">
              <a:spcAft>
                <a:spcPts val="1200"/>
              </a:spcAft>
              <a:buNone/>
            </a:pPr>
            <a:r>
              <a:rPr lang="lv-LV" dirty="0"/>
              <a:t>Konstitucionālais pamats</a:t>
            </a:r>
          </a:p>
          <a:p>
            <a:pPr marL="0" indent="0">
              <a:buNone/>
            </a:pPr>
            <a:r>
              <a:rPr lang="lv-LV" dirty="0"/>
              <a:t>Saturs</a:t>
            </a:r>
          </a:p>
          <a:p>
            <a:pPr>
              <a:buFontTx/>
              <a:buChar char="-"/>
            </a:pPr>
            <a:r>
              <a:rPr lang="lv-LV" sz="2400" dirty="0"/>
              <a:t>Lietai būtisko faktu noskaidrošana</a:t>
            </a:r>
          </a:p>
          <a:p>
            <a:pPr>
              <a:buFontTx/>
              <a:buChar char="-"/>
            </a:pPr>
            <a:r>
              <a:rPr lang="lv-LV" sz="2400" dirty="0"/>
              <a:t>Instrumenti un līdzekļi</a:t>
            </a:r>
          </a:p>
          <a:p>
            <a:pPr>
              <a:buFontTx/>
              <a:buChar char="-"/>
            </a:pPr>
            <a:r>
              <a:rPr lang="lv-LV" sz="2400" dirty="0"/>
              <a:t>Gatavība lēmumam</a:t>
            </a:r>
          </a:p>
          <a:p>
            <a:pPr>
              <a:buFontTx/>
              <a:buChar char="-"/>
            </a:pPr>
            <a:endParaRPr lang="en-US" sz="2400" dirty="0"/>
          </a:p>
          <a:p>
            <a:pPr marL="0" indent="0">
              <a:buNone/>
            </a:pPr>
            <a:r>
              <a:rPr lang="lv-LV" i="1" dirty="0"/>
              <a:t>Iura novit </a:t>
            </a:r>
            <a:r>
              <a:rPr lang="lv-LV" i="1" dirty="0" err="1"/>
              <a:t>curia</a:t>
            </a:r>
            <a:endParaRPr lang="lv-LV" i="1" dirty="0"/>
          </a:p>
          <a:p>
            <a:pPr marL="0" indent="0">
              <a:buNone/>
            </a:pPr>
            <a:endParaRPr lang="de-DE" dirty="0"/>
          </a:p>
        </p:txBody>
      </p:sp>
    </p:spTree>
    <p:extLst>
      <p:ext uri="{BB962C8B-B14F-4D97-AF65-F5344CB8AC3E}">
        <p14:creationId xmlns:p14="http://schemas.microsoft.com/office/powerpoint/2010/main" val="2396464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i="1" dirty="0"/>
              <a:t>)</a:t>
            </a:r>
            <a:r>
              <a:rPr lang="lv-LV" sz="2400" b="1" dirty="0"/>
              <a:t> principu —</a:t>
            </a:r>
            <a:br>
              <a:rPr lang="lv-LV" sz="2400" b="1" dirty="0"/>
            </a:br>
            <a:r>
              <a:rPr lang="lv-LV" sz="2400" b="1" dirty="0"/>
              <a:t>Vācijas pieredze</a:t>
            </a:r>
          </a:p>
        </p:txBody>
      </p:sp>
      <p:sp>
        <p:nvSpPr>
          <p:cNvPr id="3" name="Inhaltsplatzhalter 2"/>
          <p:cNvSpPr>
            <a:spLocks noGrp="1"/>
          </p:cNvSpPr>
          <p:nvPr>
            <p:ph idx="1"/>
          </p:nvPr>
        </p:nvSpPr>
        <p:spPr/>
        <p:txBody>
          <a:bodyPr>
            <a:normAutofit fontScale="92500" lnSpcReduction="20000"/>
          </a:bodyPr>
          <a:lstStyle/>
          <a:p>
            <a:pPr marL="0" indent="0">
              <a:buNone/>
            </a:pPr>
            <a:r>
              <a:rPr lang="lv-LV" dirty="0"/>
              <a:t>8. </a:t>
            </a:r>
            <a:r>
              <a:rPr lang="lv-LV" i="1" u="sng" dirty="0"/>
              <a:t>Objektīvās izmeklēšanas (</a:t>
            </a:r>
            <a:r>
              <a:rPr lang="lv-LV" i="1" u="sng" dirty="0" err="1"/>
              <a:t>ex</a:t>
            </a:r>
            <a:r>
              <a:rPr lang="lv-LV" i="1" u="sng" dirty="0"/>
              <a:t> </a:t>
            </a:r>
            <a:r>
              <a:rPr lang="lv-LV" i="1" u="sng" dirty="0" err="1"/>
              <a:t>officio</a:t>
            </a:r>
            <a:r>
              <a:rPr lang="lv-LV" i="1" u="sng" dirty="0"/>
              <a:t>) princips</a:t>
            </a:r>
          </a:p>
          <a:p>
            <a:pPr marL="0" indent="0">
              <a:buNone/>
            </a:pPr>
            <a:endParaRPr lang="de-DE" dirty="0"/>
          </a:p>
          <a:p>
            <a:pPr marL="0" indent="0">
              <a:buNone/>
            </a:pPr>
            <a:r>
              <a:rPr lang="lv-LV" dirty="0"/>
              <a:t>Praktiska ietekme</a:t>
            </a:r>
          </a:p>
          <a:p>
            <a:pPr>
              <a:buFontTx/>
              <a:buChar char="-"/>
            </a:pPr>
            <a:r>
              <a:rPr lang="lv-LV" sz="2200" dirty="0"/>
              <a:t>Nav formāla pierādīšanas pienākuma</a:t>
            </a:r>
          </a:p>
          <a:p>
            <a:pPr>
              <a:buFontTx/>
              <a:buChar char="-"/>
            </a:pPr>
            <a:r>
              <a:rPr lang="lv-LV" sz="2200" dirty="0"/>
              <a:t>Pienākums apspriest lietā būtiskos tiesiskos un faktiskos apstākļus</a:t>
            </a:r>
          </a:p>
          <a:p>
            <a:pPr marL="0" indent="0">
              <a:buNone/>
            </a:pPr>
            <a:endParaRPr lang="de-DE" dirty="0"/>
          </a:p>
          <a:p>
            <a:pPr marL="0" indent="0">
              <a:buNone/>
            </a:pPr>
            <a:r>
              <a:rPr lang="lv-LV" dirty="0"/>
              <a:t>Izņēmumi </a:t>
            </a:r>
          </a:p>
          <a:p>
            <a:pPr>
              <a:buFontTx/>
              <a:buChar char="-"/>
            </a:pPr>
            <a:r>
              <a:rPr lang="lv-LV" sz="2200" dirty="0"/>
              <a:t>Tiesiskā noteiktība</a:t>
            </a:r>
          </a:p>
          <a:p>
            <a:pPr>
              <a:buFontTx/>
              <a:buChar char="-"/>
            </a:pPr>
            <a:r>
              <a:rPr lang="lv-LV" sz="2200" dirty="0"/>
              <a:t>Varas dalīšana</a:t>
            </a:r>
          </a:p>
          <a:p>
            <a:pPr>
              <a:buFontTx/>
              <a:buChar char="-"/>
            </a:pPr>
            <a:r>
              <a:rPr lang="lv-LV" sz="2200" dirty="0"/>
              <a:t>Līdzdarbības pienākums</a:t>
            </a:r>
          </a:p>
          <a:p>
            <a:pPr>
              <a:buFontTx/>
              <a:buChar char="-"/>
            </a:pPr>
            <a:r>
              <a:rPr lang="lv-LV" sz="2200" dirty="0"/>
              <a:t>Pierādījumu iegūšanas ierobežojumi</a:t>
            </a:r>
          </a:p>
        </p:txBody>
      </p:sp>
    </p:spTree>
    <p:extLst>
      <p:ext uri="{BB962C8B-B14F-4D97-AF65-F5344CB8AC3E}">
        <p14:creationId xmlns:p14="http://schemas.microsoft.com/office/powerpoint/2010/main" val="357531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i="1" dirty="0"/>
              <a:t>)</a:t>
            </a:r>
            <a:r>
              <a:rPr lang="lv-LV" sz="2400" b="1" dirty="0"/>
              <a:t> principu —</a:t>
            </a:r>
            <a:br>
              <a:rPr lang="lv-LV" sz="2400" b="1" dirty="0"/>
            </a:br>
            <a:r>
              <a:rPr lang="lv-LV" sz="2400" b="1" dirty="0"/>
              <a:t>Vācijas pieredze</a:t>
            </a:r>
          </a:p>
        </p:txBody>
      </p:sp>
      <p:sp>
        <p:nvSpPr>
          <p:cNvPr id="3" name="Inhaltsplatzhalter 2"/>
          <p:cNvSpPr>
            <a:spLocks noGrp="1"/>
          </p:cNvSpPr>
          <p:nvPr>
            <p:ph idx="1"/>
          </p:nvPr>
        </p:nvSpPr>
        <p:spPr/>
        <p:txBody>
          <a:bodyPr/>
          <a:lstStyle/>
          <a:p>
            <a:pPr marL="0" indent="0">
              <a:buNone/>
            </a:pPr>
            <a:endParaRPr lang="de-DE" dirty="0"/>
          </a:p>
          <a:p>
            <a:pPr marL="0" indent="0">
              <a:buNone/>
            </a:pPr>
            <a:endParaRPr lang="de-DE" dirty="0"/>
          </a:p>
          <a:p>
            <a:pPr marL="0" indent="0" algn="ctr">
              <a:buNone/>
            </a:pPr>
            <a:r>
              <a:rPr lang="lv-LV" sz="4000" b="1" dirty="0"/>
              <a:t>Paldies par uzmanību!</a:t>
            </a:r>
          </a:p>
        </p:txBody>
      </p:sp>
    </p:spTree>
    <p:extLst>
      <p:ext uri="{BB962C8B-B14F-4D97-AF65-F5344CB8AC3E}">
        <p14:creationId xmlns:p14="http://schemas.microsoft.com/office/powerpoint/2010/main" val="3035792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000" b="1" dirty="0"/>
              <a:t>Administratīvā procesa tiesā principi</a:t>
            </a:r>
            <a:br>
              <a:rPr lang="lv-LV" sz="2000" b="1" dirty="0"/>
            </a:br>
            <a:r>
              <a:rPr lang="lv-LV" sz="2000" b="1" dirty="0"/>
              <a:t>ar uzsvaru uz objektīvās izmeklēšanas (</a:t>
            </a:r>
            <a:r>
              <a:rPr lang="lv-LV" sz="2000" b="1" i="1" dirty="0" err="1"/>
              <a:t>ex</a:t>
            </a:r>
            <a:r>
              <a:rPr lang="lv-LV" sz="2000" b="1" i="1" dirty="0"/>
              <a:t> </a:t>
            </a:r>
            <a:r>
              <a:rPr lang="lv-LV" sz="2000" b="1" i="1" dirty="0" err="1"/>
              <a:t>officio</a:t>
            </a:r>
            <a:r>
              <a:rPr lang="lv-LV" sz="2000" b="1" i="1" dirty="0"/>
              <a:t>)</a:t>
            </a:r>
            <a:r>
              <a:rPr lang="lv-LV" sz="2000" b="1" dirty="0"/>
              <a:t> principu —</a:t>
            </a:r>
            <a:br>
              <a:rPr lang="lv-LV" sz="2000" b="1" dirty="0"/>
            </a:br>
            <a:r>
              <a:rPr lang="lv-LV" sz="2000" b="1" dirty="0"/>
              <a:t>Vācijas pieredze</a:t>
            </a:r>
            <a:br>
              <a:rPr lang="lv-LV" sz="2000" dirty="0"/>
            </a:br>
            <a:endParaRPr lang="lv-LV" sz="2000" dirty="0"/>
          </a:p>
        </p:txBody>
      </p:sp>
      <p:sp>
        <p:nvSpPr>
          <p:cNvPr id="3" name="Inhaltsplatzhalter 2"/>
          <p:cNvSpPr>
            <a:spLocks noGrp="1"/>
          </p:cNvSpPr>
          <p:nvPr>
            <p:ph idx="1"/>
          </p:nvPr>
        </p:nvSpPr>
        <p:spPr/>
        <p:txBody>
          <a:bodyPr>
            <a:normAutofit lnSpcReduction="10000"/>
          </a:bodyPr>
          <a:lstStyle/>
          <a:p>
            <a:pPr marL="0" indent="0">
              <a:buNone/>
            </a:pPr>
            <a:r>
              <a:rPr lang="lv-LV" sz="2400" dirty="0"/>
              <a:t>Saturs:</a:t>
            </a:r>
          </a:p>
          <a:p>
            <a:pPr marL="0" indent="0">
              <a:buNone/>
            </a:pPr>
            <a:endParaRPr lang="de-DE" sz="2400" dirty="0"/>
          </a:p>
          <a:p>
            <a:pPr marL="457200" indent="-457200">
              <a:buAutoNum type="arabicPeriod"/>
            </a:pPr>
            <a:r>
              <a:rPr lang="lv-LV" sz="2400" dirty="0"/>
              <a:t>Ievads</a:t>
            </a:r>
          </a:p>
          <a:p>
            <a:pPr marL="457200" indent="-457200">
              <a:buAutoNum type="arabicPeriod"/>
            </a:pPr>
            <a:r>
              <a:rPr lang="lv-LV" sz="2400" dirty="0" err="1"/>
              <a:t>Dispozitivitātes</a:t>
            </a:r>
            <a:r>
              <a:rPr lang="lv-LV" sz="2400" b="1" dirty="0"/>
              <a:t> </a:t>
            </a:r>
            <a:r>
              <a:rPr lang="lv-LV" sz="2400" dirty="0"/>
              <a:t>princips</a:t>
            </a:r>
          </a:p>
          <a:p>
            <a:pPr marL="457200" indent="-457200">
              <a:buAutoNum type="arabicPeriod"/>
            </a:pPr>
            <a:r>
              <a:rPr lang="lv-LV" sz="2400" dirty="0"/>
              <a:t>Mutiskums un tiešums </a:t>
            </a:r>
          </a:p>
          <a:p>
            <a:pPr marL="457200" indent="-457200">
              <a:buAutoNum type="arabicPeriod"/>
            </a:pPr>
            <a:r>
              <a:rPr lang="lv-LV" sz="2400" dirty="0"/>
              <a:t>Tiesības tikt uzklausītam un pienākums sniegt informāciju un precizējumus</a:t>
            </a:r>
          </a:p>
          <a:p>
            <a:pPr marL="457200" indent="-457200">
              <a:buAutoNum type="arabicPeriod"/>
            </a:pPr>
            <a:r>
              <a:rPr lang="lv-LV" sz="2400" dirty="0"/>
              <a:t>Atklātums</a:t>
            </a:r>
          </a:p>
          <a:p>
            <a:pPr marL="457200" indent="-457200">
              <a:buAutoNum type="arabicPeriod"/>
            </a:pPr>
            <a:r>
              <a:rPr lang="lv-LV" sz="2400" dirty="0"/>
              <a:t>Sagatavots process</a:t>
            </a:r>
          </a:p>
          <a:p>
            <a:pPr marL="457200" indent="-457200">
              <a:buAutoNum type="arabicPeriod"/>
            </a:pPr>
            <a:r>
              <a:rPr lang="lv-LV" sz="2400" dirty="0"/>
              <a:t>Pierādījumu novērtēšana</a:t>
            </a:r>
          </a:p>
          <a:p>
            <a:pPr marL="457200" indent="-457200">
              <a:buAutoNum type="arabicPeriod"/>
            </a:pPr>
            <a:r>
              <a:rPr lang="lv-LV" sz="2400" dirty="0"/>
              <a:t>Objektīvās izmeklēšanas (</a:t>
            </a:r>
            <a:r>
              <a:rPr lang="lv-LV" sz="2400" i="1" dirty="0" err="1"/>
              <a:t>ex</a:t>
            </a:r>
            <a:r>
              <a:rPr lang="lv-LV" sz="2400" i="1" dirty="0"/>
              <a:t> </a:t>
            </a:r>
            <a:r>
              <a:rPr lang="lv-LV" sz="2400" i="1" dirty="0" err="1"/>
              <a:t>officio</a:t>
            </a:r>
            <a:r>
              <a:rPr lang="lv-LV" sz="2400" i="1" dirty="0"/>
              <a:t>)</a:t>
            </a:r>
            <a:r>
              <a:rPr lang="lv-LV" sz="2400" dirty="0"/>
              <a:t> princips</a:t>
            </a:r>
          </a:p>
        </p:txBody>
      </p:sp>
    </p:spTree>
    <p:extLst>
      <p:ext uri="{BB962C8B-B14F-4D97-AF65-F5344CB8AC3E}">
        <p14:creationId xmlns:p14="http://schemas.microsoft.com/office/powerpoint/2010/main" val="3052935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i="1" dirty="0"/>
              <a:t>)</a:t>
            </a:r>
            <a:r>
              <a:rPr lang="lv-LV" sz="2400" b="1" dirty="0"/>
              <a:t> principu —</a:t>
            </a:r>
            <a:br>
              <a:rPr lang="lv-LV" sz="2400" b="1" dirty="0"/>
            </a:br>
            <a:r>
              <a:rPr lang="lv-LV" sz="2400" b="1" dirty="0"/>
              <a:t>Vācijas pieredze</a:t>
            </a:r>
            <a:endParaRPr lang="lv-LV" sz="2200" b="1" dirty="0"/>
          </a:p>
        </p:txBody>
      </p:sp>
      <p:sp>
        <p:nvSpPr>
          <p:cNvPr id="3" name="Inhaltsplatzhalter 2"/>
          <p:cNvSpPr>
            <a:spLocks noGrp="1"/>
          </p:cNvSpPr>
          <p:nvPr>
            <p:ph idx="1"/>
          </p:nvPr>
        </p:nvSpPr>
        <p:spPr/>
        <p:txBody>
          <a:bodyPr/>
          <a:lstStyle/>
          <a:p>
            <a:pPr marL="514350" indent="-514350">
              <a:buAutoNum type="arabicPeriod"/>
            </a:pPr>
            <a:endParaRPr lang="de-DE" i="1" u="sng" dirty="0"/>
          </a:p>
          <a:p>
            <a:pPr marL="514350" indent="-514350">
              <a:buAutoNum type="arabicPeriod"/>
            </a:pPr>
            <a:r>
              <a:rPr lang="lv-LV" i="1" u="sng" dirty="0"/>
              <a:t>Ievads</a:t>
            </a:r>
          </a:p>
          <a:p>
            <a:pPr marL="514350" indent="-514350">
              <a:buAutoNum type="arabicPeriod"/>
            </a:pPr>
            <a:endParaRPr lang="de-DE" dirty="0"/>
          </a:p>
          <a:p>
            <a:pPr marL="0" indent="0">
              <a:buNone/>
            </a:pPr>
            <a:r>
              <a:rPr lang="lv-LV" dirty="0"/>
              <a:t>Eiropas un Savienības tiesības</a:t>
            </a:r>
          </a:p>
          <a:p>
            <a:pPr marL="0" indent="0">
              <a:buNone/>
            </a:pPr>
            <a:r>
              <a:rPr lang="lv-LV" dirty="0"/>
              <a:t>Izmaiņas valsts līmenī</a:t>
            </a:r>
          </a:p>
          <a:p>
            <a:pPr marL="0" indent="0">
              <a:buNone/>
            </a:pPr>
            <a:r>
              <a:rPr lang="lv-LV" dirty="0"/>
              <a:t>Juridiskā pamatinformācija par Vāciju</a:t>
            </a:r>
          </a:p>
        </p:txBody>
      </p:sp>
    </p:spTree>
    <p:extLst>
      <p:ext uri="{BB962C8B-B14F-4D97-AF65-F5344CB8AC3E}">
        <p14:creationId xmlns:p14="http://schemas.microsoft.com/office/powerpoint/2010/main" val="3795312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i="1" dirty="0"/>
              <a:t>)</a:t>
            </a:r>
            <a:r>
              <a:rPr lang="lv-LV" sz="2400" b="1" dirty="0"/>
              <a:t> principu —</a:t>
            </a:r>
            <a:br>
              <a:rPr lang="lv-LV" sz="2400" b="1" dirty="0"/>
            </a:br>
            <a:r>
              <a:rPr lang="lv-LV" sz="2400" b="1" dirty="0"/>
              <a:t>Vācijas pieredze</a:t>
            </a:r>
          </a:p>
        </p:txBody>
      </p:sp>
      <p:sp>
        <p:nvSpPr>
          <p:cNvPr id="3" name="Inhaltsplatzhalter 2"/>
          <p:cNvSpPr>
            <a:spLocks noGrp="1"/>
          </p:cNvSpPr>
          <p:nvPr>
            <p:ph idx="1"/>
          </p:nvPr>
        </p:nvSpPr>
        <p:spPr/>
        <p:txBody>
          <a:bodyPr>
            <a:normAutofit fontScale="92500" lnSpcReduction="10000"/>
          </a:bodyPr>
          <a:lstStyle/>
          <a:p>
            <a:pPr marL="0" indent="0">
              <a:buNone/>
            </a:pPr>
            <a:endParaRPr lang="de-DE" dirty="0"/>
          </a:p>
          <a:p>
            <a:pPr marL="0" indent="0">
              <a:buNone/>
            </a:pPr>
            <a:r>
              <a:rPr lang="lv-LV" dirty="0"/>
              <a:t>2. </a:t>
            </a:r>
            <a:r>
              <a:rPr lang="lv-LV" i="1" u="sng" dirty="0" err="1"/>
              <a:t>Dispozitivitātes</a:t>
            </a:r>
            <a:r>
              <a:rPr lang="lv-LV" b="1" u="sng" dirty="0"/>
              <a:t> </a:t>
            </a:r>
            <a:r>
              <a:rPr lang="lv-LV" i="1" u="sng" dirty="0"/>
              <a:t>princips</a:t>
            </a:r>
          </a:p>
          <a:p>
            <a:endParaRPr lang="de-DE" dirty="0"/>
          </a:p>
          <a:p>
            <a:pPr marL="0" indent="0">
              <a:buNone/>
            </a:pPr>
            <a:r>
              <a:rPr lang="lv-LV" dirty="0"/>
              <a:t>salīdzinājumā ar objektīvās izmeklēšanas principu</a:t>
            </a:r>
          </a:p>
          <a:p>
            <a:pPr marL="0" indent="0">
              <a:buNone/>
            </a:pPr>
            <a:r>
              <a:rPr lang="lv-LV" dirty="0"/>
              <a:t>Brīva rīcība ar strīdus pamatu</a:t>
            </a:r>
          </a:p>
          <a:p>
            <a:pPr marL="0" indent="0">
              <a:buNone/>
            </a:pPr>
            <a:r>
              <a:rPr lang="lv-LV" dirty="0"/>
              <a:t>Prasības pārskatīšana vai atsaukšana</a:t>
            </a:r>
          </a:p>
          <a:p>
            <a:pPr marL="0" indent="0">
              <a:buNone/>
            </a:pPr>
            <a:r>
              <a:rPr lang="lv-LV" dirty="0"/>
              <a:t>Mierizlīgums</a:t>
            </a:r>
          </a:p>
          <a:p>
            <a:pPr marL="0" indent="0">
              <a:buNone/>
            </a:pPr>
            <a:r>
              <a:rPr lang="lv-LV" dirty="0"/>
              <a:t>Atturēšanās no tiesiskās aizsardzības līdzekļu izmantošanas</a:t>
            </a:r>
          </a:p>
        </p:txBody>
      </p:sp>
    </p:spTree>
    <p:extLst>
      <p:ext uri="{BB962C8B-B14F-4D97-AF65-F5344CB8AC3E}">
        <p14:creationId xmlns:p14="http://schemas.microsoft.com/office/powerpoint/2010/main" val="2164338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i="1" dirty="0"/>
              <a:t>)</a:t>
            </a:r>
            <a:r>
              <a:rPr lang="lv-LV" sz="2400" b="1" dirty="0"/>
              <a:t> principu —</a:t>
            </a:r>
            <a:br>
              <a:rPr lang="lv-LV" sz="2400" b="1" dirty="0"/>
            </a:br>
            <a:r>
              <a:rPr lang="lv-LV" sz="2400" b="1" dirty="0"/>
              <a:t>Vācijas pieredze</a:t>
            </a:r>
          </a:p>
        </p:txBody>
      </p:sp>
      <p:sp>
        <p:nvSpPr>
          <p:cNvPr id="3" name="Inhaltsplatzhalter 2"/>
          <p:cNvSpPr>
            <a:spLocks noGrp="1"/>
          </p:cNvSpPr>
          <p:nvPr>
            <p:ph idx="1"/>
          </p:nvPr>
        </p:nvSpPr>
        <p:spPr/>
        <p:txBody>
          <a:bodyPr>
            <a:normAutofit lnSpcReduction="10000"/>
          </a:bodyPr>
          <a:lstStyle/>
          <a:p>
            <a:pPr marL="0" indent="0">
              <a:buNone/>
            </a:pPr>
            <a:endParaRPr lang="de-DE" dirty="0"/>
          </a:p>
          <a:p>
            <a:pPr marL="0" indent="0">
              <a:buNone/>
            </a:pPr>
            <a:r>
              <a:rPr lang="lv-LV" i="1" dirty="0"/>
              <a:t>3. </a:t>
            </a:r>
            <a:r>
              <a:rPr lang="lv-LV" i="1" u="sng" dirty="0"/>
              <a:t>Mutiskums un tiešums</a:t>
            </a:r>
          </a:p>
          <a:p>
            <a:pPr marL="0" indent="0">
              <a:buNone/>
            </a:pPr>
            <a:endParaRPr lang="de-DE" dirty="0"/>
          </a:p>
          <a:p>
            <a:pPr marL="0" indent="0">
              <a:buNone/>
            </a:pPr>
            <a:r>
              <a:rPr lang="lv-LV" dirty="0"/>
              <a:t>Pienākums</a:t>
            </a:r>
          </a:p>
          <a:p>
            <a:pPr marL="0" indent="0">
              <a:buNone/>
            </a:pPr>
            <a:r>
              <a:rPr lang="lv-LV" dirty="0"/>
              <a:t>Diskusija par lietā būtiskajiem tiesiskajiem un faktiskajiem apstākļiem </a:t>
            </a:r>
          </a:p>
          <a:p>
            <a:pPr marL="0" indent="0">
              <a:buNone/>
            </a:pPr>
            <a:r>
              <a:rPr lang="lv-LV" dirty="0"/>
              <a:t>Izņēmumi</a:t>
            </a:r>
          </a:p>
          <a:p>
            <a:pPr marL="0" indent="0">
              <a:buNone/>
            </a:pPr>
            <a:r>
              <a:rPr lang="lv-LV" dirty="0"/>
              <a:t>Tūlītējs process</a:t>
            </a:r>
          </a:p>
        </p:txBody>
      </p:sp>
    </p:spTree>
    <p:extLst>
      <p:ext uri="{BB962C8B-B14F-4D97-AF65-F5344CB8AC3E}">
        <p14:creationId xmlns:p14="http://schemas.microsoft.com/office/powerpoint/2010/main" val="1641514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i="1" dirty="0"/>
              <a:t>)</a:t>
            </a:r>
            <a:r>
              <a:rPr lang="lv-LV" sz="2400" b="1" dirty="0"/>
              <a:t> principu —</a:t>
            </a:r>
            <a:br>
              <a:rPr lang="lv-LV" sz="2400" b="1" dirty="0"/>
            </a:br>
            <a:r>
              <a:rPr lang="lv-LV" sz="2400" b="1" dirty="0"/>
              <a:t>Vācijas pieredze</a:t>
            </a:r>
          </a:p>
        </p:txBody>
      </p:sp>
      <p:sp>
        <p:nvSpPr>
          <p:cNvPr id="3" name="Inhaltsplatzhalter 2"/>
          <p:cNvSpPr>
            <a:spLocks noGrp="1"/>
          </p:cNvSpPr>
          <p:nvPr>
            <p:ph idx="1"/>
          </p:nvPr>
        </p:nvSpPr>
        <p:spPr/>
        <p:txBody>
          <a:bodyPr>
            <a:normAutofit fontScale="92500" lnSpcReduction="10000"/>
          </a:bodyPr>
          <a:lstStyle/>
          <a:p>
            <a:pPr marL="0" indent="0">
              <a:buNone/>
            </a:pPr>
            <a:endParaRPr lang="de-DE" dirty="0"/>
          </a:p>
          <a:p>
            <a:pPr marL="0" indent="0">
              <a:buNone/>
            </a:pPr>
            <a:r>
              <a:rPr lang="lv-LV" i="1" dirty="0"/>
              <a:t>4. </a:t>
            </a:r>
            <a:r>
              <a:rPr lang="lv-LV" i="1" u="sng" dirty="0"/>
              <a:t>Tiesības tikt uzklausītam un pienākums sniegt informāciju un precizējumus</a:t>
            </a:r>
          </a:p>
          <a:p>
            <a:pPr marL="0" indent="0">
              <a:buNone/>
            </a:pPr>
            <a:endParaRPr lang="de-DE" dirty="0"/>
          </a:p>
          <a:p>
            <a:pPr marL="0" indent="0">
              <a:buNone/>
            </a:pPr>
            <a:r>
              <a:rPr lang="lv-LV" dirty="0"/>
              <a:t>Tiesības pusēm, pienākums tiesai</a:t>
            </a:r>
          </a:p>
          <a:p>
            <a:pPr marL="0" indent="0">
              <a:buNone/>
            </a:pPr>
            <a:endParaRPr lang="de-DE" dirty="0"/>
          </a:p>
          <a:p>
            <a:pPr marL="0" indent="0">
              <a:buNone/>
            </a:pPr>
            <a:r>
              <a:rPr lang="lv-LV" dirty="0"/>
              <a:t>Pušu aizsardzība</a:t>
            </a:r>
          </a:p>
          <a:p>
            <a:pPr marL="0" indent="0">
              <a:buNone/>
            </a:pPr>
            <a:endParaRPr lang="de-DE" dirty="0"/>
          </a:p>
          <a:p>
            <a:pPr marL="0" indent="0">
              <a:buNone/>
            </a:pPr>
            <a:r>
              <a:rPr lang="lv-LV" dirty="0"/>
              <a:t>Strīdus jautājuma noteikšana un precizēšana</a:t>
            </a:r>
          </a:p>
        </p:txBody>
      </p:sp>
    </p:spTree>
    <p:extLst>
      <p:ext uri="{BB962C8B-B14F-4D97-AF65-F5344CB8AC3E}">
        <p14:creationId xmlns:p14="http://schemas.microsoft.com/office/powerpoint/2010/main" val="2452021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dirty="0"/>
              <a:t> principu —</a:t>
            </a:r>
            <a:br>
              <a:rPr lang="lv-LV" sz="2400" b="1" dirty="0"/>
            </a:br>
            <a:r>
              <a:rPr lang="lv-LV" sz="2400" b="1" dirty="0"/>
              <a:t>Vācijas pieredze</a:t>
            </a:r>
          </a:p>
        </p:txBody>
      </p:sp>
      <p:sp>
        <p:nvSpPr>
          <p:cNvPr id="3" name="Inhaltsplatzhalter 2"/>
          <p:cNvSpPr>
            <a:spLocks noGrp="1"/>
          </p:cNvSpPr>
          <p:nvPr>
            <p:ph idx="1"/>
          </p:nvPr>
        </p:nvSpPr>
        <p:spPr/>
        <p:txBody>
          <a:bodyPr/>
          <a:lstStyle/>
          <a:p>
            <a:pPr marL="0" indent="0">
              <a:buNone/>
            </a:pPr>
            <a:endParaRPr lang="de-DE" dirty="0"/>
          </a:p>
          <a:p>
            <a:pPr marL="0" indent="0">
              <a:buNone/>
            </a:pPr>
            <a:r>
              <a:rPr lang="lv-LV" dirty="0"/>
              <a:t>5. </a:t>
            </a:r>
            <a:r>
              <a:rPr lang="lv-LV" i="1" u="sng" dirty="0"/>
              <a:t>Atklātums</a:t>
            </a:r>
          </a:p>
          <a:p>
            <a:endParaRPr lang="de-DE" dirty="0"/>
          </a:p>
          <a:p>
            <a:pPr marL="0" indent="0">
              <a:buNone/>
            </a:pPr>
            <a:r>
              <a:rPr lang="lv-LV" dirty="0"/>
              <a:t>Tiesības uz taisnīgu tiesu</a:t>
            </a:r>
          </a:p>
          <a:p>
            <a:pPr marL="0" indent="0">
              <a:buNone/>
            </a:pPr>
            <a:r>
              <a:rPr lang="lv-LV" dirty="0"/>
              <a:t>Sabiedrības piekļuve, kontrole</a:t>
            </a:r>
          </a:p>
          <a:p>
            <a:pPr marL="0" indent="0">
              <a:buNone/>
            </a:pPr>
            <a:r>
              <a:rPr lang="lv-LV" dirty="0"/>
              <a:t>Pārkāpumi</a:t>
            </a:r>
          </a:p>
          <a:p>
            <a:pPr marL="0" indent="0">
              <a:buNone/>
            </a:pPr>
            <a:r>
              <a:rPr lang="lv-LV" dirty="0"/>
              <a:t>Audio, TV vai radio ieraksti</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val="3962308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i="1" dirty="0"/>
              <a:t>)</a:t>
            </a:r>
            <a:r>
              <a:rPr lang="lv-LV" sz="2400" b="1" dirty="0"/>
              <a:t> principu —</a:t>
            </a:r>
            <a:br>
              <a:rPr lang="lv-LV" sz="2400" b="1" dirty="0"/>
            </a:br>
            <a:r>
              <a:rPr lang="lv-LV" sz="2400" b="1" dirty="0"/>
              <a:t>Vācijas pieredze</a:t>
            </a:r>
          </a:p>
        </p:txBody>
      </p:sp>
      <p:sp>
        <p:nvSpPr>
          <p:cNvPr id="3" name="Inhaltsplatzhalter 2"/>
          <p:cNvSpPr>
            <a:spLocks noGrp="1"/>
          </p:cNvSpPr>
          <p:nvPr>
            <p:ph idx="1"/>
          </p:nvPr>
        </p:nvSpPr>
        <p:spPr/>
        <p:txBody>
          <a:bodyPr/>
          <a:lstStyle/>
          <a:p>
            <a:pPr marL="0" indent="0">
              <a:buNone/>
            </a:pPr>
            <a:endParaRPr lang="de-DE" dirty="0"/>
          </a:p>
          <a:p>
            <a:pPr marL="0" indent="0">
              <a:buNone/>
            </a:pPr>
            <a:r>
              <a:rPr lang="lv-LV" dirty="0"/>
              <a:t>6. </a:t>
            </a:r>
            <a:r>
              <a:rPr lang="lv-LV" i="1" u="sng" dirty="0"/>
              <a:t>Sagatavots process</a:t>
            </a:r>
          </a:p>
          <a:p>
            <a:pPr marL="0" indent="0">
              <a:buNone/>
            </a:pPr>
            <a:endParaRPr lang="de-DE" dirty="0"/>
          </a:p>
          <a:p>
            <a:pPr marL="0" indent="0">
              <a:buNone/>
            </a:pPr>
            <a:r>
              <a:rPr lang="lv-LV" dirty="0"/>
              <a:t>Tikai viena tiesas sēde</a:t>
            </a:r>
          </a:p>
          <a:p>
            <a:pPr marL="0" indent="0">
              <a:buNone/>
            </a:pPr>
            <a:r>
              <a:rPr lang="lv-LV" dirty="0"/>
              <a:t>Stingrāka procedūra</a:t>
            </a:r>
          </a:p>
          <a:p>
            <a:pPr marL="0" indent="0">
              <a:buNone/>
            </a:pPr>
            <a:r>
              <a:rPr lang="lv-LV" dirty="0"/>
              <a:t>Instrumenti </a:t>
            </a:r>
          </a:p>
          <a:p>
            <a:pPr marL="0" indent="0">
              <a:buNone/>
            </a:pPr>
            <a:r>
              <a:rPr lang="lv-LV" dirty="0"/>
              <a:t>Sagatavošanās posms </a:t>
            </a:r>
          </a:p>
        </p:txBody>
      </p:sp>
    </p:spTree>
    <p:extLst>
      <p:ext uri="{BB962C8B-B14F-4D97-AF65-F5344CB8AC3E}">
        <p14:creationId xmlns:p14="http://schemas.microsoft.com/office/powerpoint/2010/main" val="3647763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lv-LV" sz="2400" b="1" dirty="0"/>
              <a:t>Administratīvā procesa tiesā principi</a:t>
            </a:r>
            <a:br>
              <a:rPr lang="lv-LV" sz="2400" b="1" dirty="0"/>
            </a:br>
            <a:r>
              <a:rPr lang="lv-LV" sz="2400" b="1" dirty="0"/>
              <a:t>ar uzsvaru uz objektīvās izmeklēšanas (</a:t>
            </a:r>
            <a:r>
              <a:rPr lang="lv-LV" sz="2400" b="1" i="1" dirty="0" err="1"/>
              <a:t>ex</a:t>
            </a:r>
            <a:r>
              <a:rPr lang="lv-LV" sz="2400" b="1" i="1" dirty="0"/>
              <a:t> </a:t>
            </a:r>
            <a:r>
              <a:rPr lang="lv-LV" sz="2400" b="1" i="1" dirty="0" err="1"/>
              <a:t>officio</a:t>
            </a:r>
            <a:r>
              <a:rPr lang="lv-LV" sz="2400" b="1" i="1" dirty="0"/>
              <a:t>)</a:t>
            </a:r>
            <a:r>
              <a:rPr lang="lv-LV" sz="2400" b="1" dirty="0"/>
              <a:t> principu —</a:t>
            </a:r>
            <a:br>
              <a:rPr lang="lv-LV" sz="2400" b="1" dirty="0"/>
            </a:br>
            <a:r>
              <a:rPr lang="lv-LV" sz="2400" b="1" dirty="0"/>
              <a:t>Vācijas pieredze</a:t>
            </a:r>
          </a:p>
        </p:txBody>
      </p:sp>
      <p:sp>
        <p:nvSpPr>
          <p:cNvPr id="3" name="Inhaltsplatzhalter 2"/>
          <p:cNvSpPr>
            <a:spLocks noGrp="1"/>
          </p:cNvSpPr>
          <p:nvPr>
            <p:ph idx="1"/>
          </p:nvPr>
        </p:nvSpPr>
        <p:spPr/>
        <p:txBody>
          <a:bodyPr/>
          <a:lstStyle/>
          <a:p>
            <a:pPr marL="0" indent="0">
              <a:buNone/>
            </a:pPr>
            <a:endParaRPr lang="de-DE" dirty="0"/>
          </a:p>
          <a:p>
            <a:pPr marL="0" indent="0">
              <a:buNone/>
            </a:pPr>
            <a:r>
              <a:rPr lang="lv-LV" dirty="0"/>
              <a:t>7. </a:t>
            </a:r>
            <a:r>
              <a:rPr lang="lv-LV" i="1" u="sng" dirty="0"/>
              <a:t>Pierādījumu novērtēšana</a:t>
            </a:r>
          </a:p>
          <a:p>
            <a:pPr marL="0" indent="0">
              <a:buNone/>
            </a:pPr>
            <a:endParaRPr lang="de-DE" dirty="0"/>
          </a:p>
          <a:p>
            <a:pPr marL="0" indent="0">
              <a:buNone/>
            </a:pPr>
            <a:r>
              <a:rPr lang="lv-LV" dirty="0"/>
              <a:t>Vispusīga pierādījumu novērtēšana pēc iekšējās pārliecības</a:t>
            </a:r>
          </a:p>
          <a:p>
            <a:pPr marL="0" indent="0">
              <a:buNone/>
            </a:pPr>
            <a:r>
              <a:rPr lang="lv-LV" dirty="0"/>
              <a:t>Sprieduma pamatotība</a:t>
            </a:r>
          </a:p>
          <a:p>
            <a:pPr marL="0" indent="0">
              <a:buNone/>
            </a:pPr>
            <a:r>
              <a:rPr lang="lv-LV" dirty="0"/>
              <a:t>Legālā prezumpcija</a:t>
            </a:r>
          </a:p>
        </p:txBody>
      </p:sp>
    </p:spTree>
    <p:extLst>
      <p:ext uri="{BB962C8B-B14F-4D97-AF65-F5344CB8AC3E}">
        <p14:creationId xmlns:p14="http://schemas.microsoft.com/office/powerpoint/2010/main" val="3104404053"/>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223</Words>
  <Application>Microsoft Office PowerPoint</Application>
  <PresentationFormat>Slaidrāde ekrānā (4:3)</PresentationFormat>
  <Paragraphs>95</Paragraphs>
  <Slides>12</Slides>
  <Notes>0</Notes>
  <HiddenSlides>0</HiddenSlides>
  <MMClips>0</MMClips>
  <ScaleCrop>false</ScaleCrop>
  <HeadingPairs>
    <vt:vector size="6" baseType="variant">
      <vt:variant>
        <vt:lpstr>Lietotie fonti</vt:lpstr>
      </vt:variant>
      <vt:variant>
        <vt:i4>2</vt:i4>
      </vt:variant>
      <vt:variant>
        <vt:lpstr>Dizains</vt:lpstr>
      </vt:variant>
      <vt:variant>
        <vt:i4>1</vt:i4>
      </vt:variant>
      <vt:variant>
        <vt:lpstr>Slaidu virsraksti</vt:lpstr>
      </vt:variant>
      <vt:variant>
        <vt:i4>12</vt:i4>
      </vt:variant>
    </vt:vector>
  </HeadingPairs>
  <TitlesOfParts>
    <vt:vector size="15" baseType="lpstr">
      <vt:lpstr>Arial</vt:lpstr>
      <vt:lpstr>Calibri</vt:lpstr>
      <vt:lpstr>Larissa</vt:lpstr>
      <vt:lpstr>Administratīvā procesa tiesā principi ar uzsvaru uz objektīvās izmeklēšanas (ex officio) principu — Vācijas pieredze  Prezentācija konferencē par godu administratīvo tiesu 15. gadadienai “No vispārējiem tiesību principiem 
 izrietošā administratīvo tiesu kompetence” Rīgā, Latvijā, 2019. gada 6. septembrī   Holgers Bēmanis, Federālās administratīvās tiesas tiesnesis, Leipciga, Vācija  </vt:lpstr>
      <vt:lpstr>Administratīvā procesa tiesā principi ar uzsvaru uz objektīvās izmeklēšanas (ex officio) principu — Vācijas pieredze </vt:lpstr>
      <vt:lpstr>Administratīvā procesa tiesā principi ar uzsvaru uz objektīvās izmeklēšanas (ex officio) principu — Vācijas pieredze</vt:lpstr>
      <vt:lpstr>Administratīvā procesa tiesā principi ar uzsvaru uz objektīvās izmeklēšanas (ex officio) principu — Vācijas pieredze</vt:lpstr>
      <vt:lpstr>Administratīvā procesa tiesā principi ar uzsvaru uz objektīvās izmeklēšanas (ex officio) principu — Vācijas pieredze</vt:lpstr>
      <vt:lpstr>Administratīvā procesa tiesā principi ar uzsvaru uz objektīvās izmeklēšanas (ex officio) principu — Vācijas pieredze</vt:lpstr>
      <vt:lpstr>Administratīvā procesa tiesā principi ar uzsvaru uz objektīvās izmeklēšanas ex officio principu — Vācijas pieredze</vt:lpstr>
      <vt:lpstr>Administratīvā procesa tiesā principi ar uzsvaru uz objektīvās izmeklēšanas (ex officio) principu — Vācijas pieredze</vt:lpstr>
      <vt:lpstr>Administratīvā procesa tiesā principi ar uzsvaru uz objektīvās izmeklēšanas (ex officio) principu — Vācijas pieredze</vt:lpstr>
      <vt:lpstr>Administratīvā procesa tiesā principi ar uzsvaru uz objektīvās izmeklēšanas (ex officio) principu — Vācijas pieredze</vt:lpstr>
      <vt:lpstr>Administratīvā procesa tiesā principi ar uzsvaru uz objektīvās izmeklēšanas (ex officio) principu — Vācijas pieredze</vt:lpstr>
      <vt:lpstr>Administratīvā procesa tiesā principi ar uzsvaru uz objektīvās izmeklēšanas (ex officio) principu — Vācijas pieredze</vt:lpstr>
    </vt:vector>
  </TitlesOfParts>
  <Company>Bundesverwaltungsgericht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administrative court procedure with a focus on  the ex officio principle –  the German experience  Presentation at the conference “Role of Administrative Courts in the application of legal principles” on the 15th anniversary of the establishment of administrative courts in Latvia, Riga, 6th September 2019  by  Holger Böhmann. Judge at the Federal Administrative Court, Leipzig, Germany</dc:title>
  <dc:creator>Böhmann, Holger</dc:creator>
  <cp:lastModifiedBy>Elīna Šķipare</cp:lastModifiedBy>
  <cp:revision>29</cp:revision>
  <dcterms:created xsi:type="dcterms:W3CDTF">2019-08-19T13:49:20Z</dcterms:created>
  <dcterms:modified xsi:type="dcterms:W3CDTF">2019-09-03T11:00:48Z</dcterms:modified>
</cp:coreProperties>
</file>