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9604B-FD6D-4F79-9F72-1E19EDCE340B}">
      <dsp:nvSpPr>
        <dsp:cNvPr id="0" name=""/>
        <dsp:cNvSpPr/>
      </dsp:nvSpPr>
      <dsp:spPr>
        <a:xfrm>
          <a:off x="3789" y="0"/>
          <a:ext cx="2307172" cy="36069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- Pašvaldību saistošie noteikumi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- MK noteikumi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- Likumi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- Latvijas parakstītie vai noslēgtie starptautiskie līgumi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- Citi normatīvie akti vai to daļas</a:t>
          </a:r>
          <a:endParaRPr lang="en-GB" sz="2000" kern="1200" dirty="0"/>
        </a:p>
      </dsp:txBody>
      <dsp:txXfrm>
        <a:off x="71364" y="67575"/>
        <a:ext cx="2172022" cy="3471772"/>
      </dsp:txXfrm>
    </dsp:sp>
    <dsp:sp modelId="{B34ED7A2-6538-4FF4-9F80-BC3867E50EB4}">
      <dsp:nvSpPr>
        <dsp:cNvPr id="0" name=""/>
        <dsp:cNvSpPr/>
      </dsp:nvSpPr>
      <dsp:spPr>
        <a:xfrm>
          <a:off x="2541796" y="1517371"/>
          <a:ext cx="489369" cy="572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2541796" y="1631807"/>
        <a:ext cx="342558" cy="343306"/>
      </dsp:txXfrm>
    </dsp:sp>
    <dsp:sp modelId="{81B5207B-A34F-471D-A3CD-42B90D31D682}">
      <dsp:nvSpPr>
        <dsp:cNvPr id="0" name=""/>
        <dsp:cNvSpPr/>
      </dsp:nvSpPr>
      <dsp:spPr>
        <a:xfrm>
          <a:off x="3234301" y="0"/>
          <a:ext cx="2307172" cy="36069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- Satversme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- Starptautisko tiesību norma (akts)</a:t>
          </a:r>
          <a:endParaRPr lang="en-GB" sz="2000" kern="1200" dirty="0"/>
        </a:p>
      </dsp:txBody>
      <dsp:txXfrm>
        <a:off x="3301876" y="67575"/>
        <a:ext cx="2172022" cy="34717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A4ED3-4A13-433A-9F05-2BE955CF3239}">
      <dsp:nvSpPr>
        <dsp:cNvPr id="0" name=""/>
        <dsp:cNvSpPr/>
      </dsp:nvSpPr>
      <dsp:spPr>
        <a:xfrm>
          <a:off x="0" y="0"/>
          <a:ext cx="5372164" cy="1016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i="0" kern="1200" dirty="0">
              <a:latin typeface="+mn-lt"/>
            </a:rPr>
            <a:t>- Ātrums un efektivitāte (netiek apturēta tiesvedība, lai vērstos Satversmes tiesā)</a:t>
          </a:r>
        </a:p>
      </dsp:txBody>
      <dsp:txXfrm>
        <a:off x="29783" y="29783"/>
        <a:ext cx="5312598" cy="9573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A4ED3-4A13-433A-9F05-2BE955CF3239}">
      <dsp:nvSpPr>
        <dsp:cNvPr id="0" name=""/>
        <dsp:cNvSpPr/>
      </dsp:nvSpPr>
      <dsp:spPr>
        <a:xfrm>
          <a:off x="10086" y="0"/>
          <a:ext cx="10318921" cy="613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i="1" kern="1200" dirty="0">
              <a:latin typeface="+mn-lt"/>
            </a:rPr>
            <a:t>- </a:t>
          </a:r>
          <a:r>
            <a:rPr lang="lv-LV" sz="2000" i="0" kern="1200" dirty="0">
              <a:latin typeface="+mn-lt"/>
            </a:rPr>
            <a:t>Izvērtējams katrā konkrētajā lietā atsevišķi, ņemot vērā individuālos lietas apstākļus:</a:t>
          </a:r>
        </a:p>
      </dsp:txBody>
      <dsp:txXfrm>
        <a:off x="28055" y="17969"/>
        <a:ext cx="10282983" cy="57757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A4ED3-4A13-433A-9F05-2BE955CF3239}">
      <dsp:nvSpPr>
        <dsp:cNvPr id="0" name=""/>
        <dsp:cNvSpPr/>
      </dsp:nvSpPr>
      <dsp:spPr>
        <a:xfrm>
          <a:off x="0" y="0"/>
          <a:ext cx="7587505" cy="880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i="0" kern="1200" dirty="0">
              <a:latin typeface="+mn-lt"/>
            </a:rPr>
            <a:t>- Cik plašu personu loku skar strīdus tiesību norma (piemēram, Senāta </a:t>
          </a:r>
          <a:r>
            <a:rPr lang="lv-LV" sz="1900" kern="1200" dirty="0"/>
            <a:t>15.04.2015. spriedums lietā Nr.SKA-429/2015 (A420628311))</a:t>
          </a:r>
          <a:endParaRPr lang="lv-LV" sz="1900" i="0" kern="1200" dirty="0">
            <a:latin typeface="+mn-lt"/>
          </a:endParaRPr>
        </a:p>
      </dsp:txBody>
      <dsp:txXfrm>
        <a:off x="25795" y="25795"/>
        <a:ext cx="7535915" cy="8290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A4ED3-4A13-433A-9F05-2BE955CF3239}">
      <dsp:nvSpPr>
        <dsp:cNvPr id="0" name=""/>
        <dsp:cNvSpPr/>
      </dsp:nvSpPr>
      <dsp:spPr>
        <a:xfrm>
          <a:off x="7416" y="0"/>
          <a:ext cx="7587505" cy="880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i="0" kern="1200" dirty="0">
              <a:latin typeface="+mn-lt"/>
            </a:rPr>
            <a:t>- Spēkā esoša vai jau spēku zaudējusi </a:t>
          </a:r>
          <a:r>
            <a:rPr lang="lv-LV" sz="1900" kern="1200" dirty="0"/>
            <a:t>norma (piemēram, Senāta 05.07.2017. spriedums lietā Nr.SKA-48/2017 (A420543312))</a:t>
          </a:r>
          <a:endParaRPr lang="lv-LV" sz="1900" i="0" kern="1200" dirty="0">
            <a:latin typeface="+mn-lt"/>
          </a:endParaRPr>
        </a:p>
      </dsp:txBody>
      <dsp:txXfrm>
        <a:off x="33211" y="25795"/>
        <a:ext cx="7535915" cy="8290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A4ED3-4A13-433A-9F05-2BE955CF3239}">
      <dsp:nvSpPr>
        <dsp:cNvPr id="0" name=""/>
        <dsp:cNvSpPr/>
      </dsp:nvSpPr>
      <dsp:spPr>
        <a:xfrm>
          <a:off x="0" y="0"/>
          <a:ext cx="7498098" cy="1115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i="0" kern="1200" dirty="0">
              <a:latin typeface="+mn-lt"/>
            </a:rPr>
            <a:t>instances tiesa, kuras izskatīšanā atrodas administratīvā lieta</a:t>
          </a:r>
        </a:p>
      </dsp:txBody>
      <dsp:txXfrm>
        <a:off x="32674" y="32674"/>
        <a:ext cx="7432750" cy="105021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9604B-FD6D-4F79-9F72-1E19EDCE340B}">
      <dsp:nvSpPr>
        <dsp:cNvPr id="0" name=""/>
        <dsp:cNvSpPr/>
      </dsp:nvSpPr>
      <dsp:spPr>
        <a:xfrm>
          <a:off x="2149" y="60884"/>
          <a:ext cx="4582909" cy="4683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- Pašvaldību saistošie noteikumi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- MK noteikumi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- Likumi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- Latvijas parakstītie vai noslēgtie starptautiskie līgumi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- Citi normatīvie akti vai to daļas</a:t>
          </a:r>
          <a:endParaRPr lang="en-GB" sz="2000" kern="1200" dirty="0"/>
        </a:p>
      </dsp:txBody>
      <dsp:txXfrm>
        <a:off x="136378" y="195113"/>
        <a:ext cx="4314451" cy="4414702"/>
      </dsp:txXfrm>
    </dsp:sp>
    <dsp:sp modelId="{B34ED7A2-6538-4FF4-9F80-BC3867E50EB4}">
      <dsp:nvSpPr>
        <dsp:cNvPr id="0" name=""/>
        <dsp:cNvSpPr/>
      </dsp:nvSpPr>
      <dsp:spPr>
        <a:xfrm rot="4014">
          <a:off x="5043582" y="1837962"/>
          <a:ext cx="972072" cy="1136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800" kern="1200" dirty="0"/>
        </a:p>
      </dsp:txBody>
      <dsp:txXfrm>
        <a:off x="5043582" y="2065104"/>
        <a:ext cx="680450" cy="681937"/>
      </dsp:txXfrm>
    </dsp:sp>
    <dsp:sp modelId="{81B5207B-A34F-471D-A3CD-42B90D31D682}">
      <dsp:nvSpPr>
        <dsp:cNvPr id="0" name=""/>
        <dsp:cNvSpPr/>
      </dsp:nvSpPr>
      <dsp:spPr>
        <a:xfrm>
          <a:off x="6419157" y="68377"/>
          <a:ext cx="4582909" cy="4683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- </a:t>
          </a:r>
          <a:r>
            <a:rPr lang="lv-LV" sz="1800" kern="1200" dirty="0"/>
            <a:t>Satversme</a:t>
          </a:r>
        </a:p>
        <a:p>
          <a:pPr marL="3600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- plašākā nozīmē – jebkura konstitucionāla rakstura (ranga, līmeņa) norma</a:t>
          </a:r>
        </a:p>
        <a:p>
          <a:pPr marL="3600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(ST 2.kolēģijas 17.07.2007. lēmums par lietas ierosināšanu (lieta Nr.2007-14-01), 2.p.; ST 29.11.2007. spriedums lietā Nr.2007-10-0102, 55.p.)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756"/>
            </a:spcAft>
            <a:buNone/>
          </a:pPr>
          <a:r>
            <a:rPr lang="lv-LV" sz="1800" kern="1200" dirty="0"/>
            <a:t>- Starptautisko tiesību norma (akts)</a:t>
          </a:r>
        </a:p>
        <a:p>
          <a:pPr marL="36000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1800" kern="1200" dirty="0"/>
            <a:t>- Satversmē iekļauto normu harmonija ar starptautiskajām cilvēktiesību normām (ST 30.08.2000. spriedums lietā Nr.2000-03-01, 5.p.; 18.10.2007. spriedums lietā Nr.2007-03-01, 11.p.)</a:t>
          </a:r>
          <a:endParaRPr lang="en-GB" sz="1800" kern="1200" dirty="0"/>
        </a:p>
      </dsp:txBody>
      <dsp:txXfrm>
        <a:off x="6553386" y="202606"/>
        <a:ext cx="4314451" cy="441470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A4ED3-4A13-433A-9F05-2BE955CF3239}">
      <dsp:nvSpPr>
        <dsp:cNvPr id="0" name=""/>
        <dsp:cNvSpPr/>
      </dsp:nvSpPr>
      <dsp:spPr>
        <a:xfrm>
          <a:off x="0" y="0"/>
          <a:ext cx="10693149" cy="791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000" kern="1200" dirty="0">
            <a:latin typeface="+mn-lt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+mn-lt"/>
            </a:rPr>
            <a:t>- Galvenokārt materiālo tiesību normas, bet arī procesuālo tiesību normas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+mn-lt"/>
            </a:rPr>
            <a:t>		</a:t>
          </a:r>
        </a:p>
      </dsp:txBody>
      <dsp:txXfrm>
        <a:off x="23168" y="23168"/>
        <a:ext cx="10646813" cy="744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37F96-2B24-4B4A-A0CB-C5F59E9CC302}">
      <dsp:nvSpPr>
        <dsp:cNvPr id="0" name=""/>
        <dsp:cNvSpPr/>
      </dsp:nvSpPr>
      <dsp:spPr>
        <a:xfrm>
          <a:off x="0" y="0"/>
          <a:ext cx="2056331" cy="1220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- Pašvaldību saistošie noteikumi</a:t>
          </a:r>
          <a:endParaRPr lang="en-GB" sz="2000" kern="1200" dirty="0"/>
        </a:p>
      </dsp:txBody>
      <dsp:txXfrm>
        <a:off x="35756" y="35756"/>
        <a:ext cx="1984819" cy="1149275"/>
      </dsp:txXfrm>
    </dsp:sp>
    <dsp:sp modelId="{C96F6DA2-AF23-43EC-9873-DA19EE06756D}">
      <dsp:nvSpPr>
        <dsp:cNvPr id="0" name=""/>
        <dsp:cNvSpPr/>
      </dsp:nvSpPr>
      <dsp:spPr>
        <a:xfrm>
          <a:off x="2247287" y="355408"/>
          <a:ext cx="404825" cy="509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 dirty="0"/>
        </a:p>
      </dsp:txBody>
      <dsp:txXfrm>
        <a:off x="2247287" y="457402"/>
        <a:ext cx="283378" cy="305982"/>
      </dsp:txXfrm>
    </dsp:sp>
    <dsp:sp modelId="{FAEA4ED3-4A13-433A-9F05-2BE955CF3239}">
      <dsp:nvSpPr>
        <dsp:cNvPr id="0" name=""/>
        <dsp:cNvSpPr/>
      </dsp:nvSpPr>
      <dsp:spPr>
        <a:xfrm>
          <a:off x="2820154" y="0"/>
          <a:ext cx="2056331" cy="1220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- MK noteikumi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- Likumi</a:t>
          </a:r>
        </a:p>
      </dsp:txBody>
      <dsp:txXfrm>
        <a:off x="2855910" y="35756"/>
        <a:ext cx="1984819" cy="114927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A4ED3-4A13-433A-9F05-2BE955CF3239}">
      <dsp:nvSpPr>
        <dsp:cNvPr id="0" name=""/>
        <dsp:cNvSpPr/>
      </dsp:nvSpPr>
      <dsp:spPr>
        <a:xfrm>
          <a:off x="10462" y="0"/>
          <a:ext cx="10703602" cy="1016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+mn-lt"/>
            </a:rPr>
            <a:t>- Tiesas uzskats par lietā piemērojamās tiesību normas vai normas, ko piemērojusi iestāde, neatbilstību Satversmei vai starptautisko tiesību normai (aktam)</a:t>
          </a:r>
        </a:p>
      </dsp:txBody>
      <dsp:txXfrm>
        <a:off x="40245" y="29783"/>
        <a:ext cx="10644036" cy="95730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A4ED3-4A13-433A-9F05-2BE955CF3239}">
      <dsp:nvSpPr>
        <dsp:cNvPr id="0" name=""/>
        <dsp:cNvSpPr/>
      </dsp:nvSpPr>
      <dsp:spPr>
        <a:xfrm>
          <a:off x="10462" y="0"/>
          <a:ext cx="10703602" cy="1016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+mn-lt"/>
            </a:rPr>
            <a:t>- Pārliecība par tiesību normas neatbilstību, nevis šaubas</a:t>
          </a:r>
        </a:p>
      </dsp:txBody>
      <dsp:txXfrm>
        <a:off x="40245" y="29783"/>
        <a:ext cx="10644036" cy="95730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A4ED3-4A13-433A-9F05-2BE955CF3239}">
      <dsp:nvSpPr>
        <dsp:cNvPr id="0" name=""/>
        <dsp:cNvSpPr/>
      </dsp:nvSpPr>
      <dsp:spPr>
        <a:xfrm>
          <a:off x="6026" y="0"/>
          <a:ext cx="3081196" cy="1220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- Pieteikumā norādāms juridiskais pamatojums (ST likuma 18.panta pirmās daļas 4.punkts) </a:t>
          </a:r>
        </a:p>
      </dsp:txBody>
      <dsp:txXfrm>
        <a:off x="41782" y="35756"/>
        <a:ext cx="3009684" cy="114927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A4ED3-4A13-433A-9F05-2BE955CF3239}">
      <dsp:nvSpPr>
        <dsp:cNvPr id="0" name=""/>
        <dsp:cNvSpPr/>
      </dsp:nvSpPr>
      <dsp:spPr>
        <a:xfrm>
          <a:off x="20915" y="0"/>
          <a:ext cx="10693149" cy="1219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+mn-lt"/>
            </a:rPr>
            <a:t>- Pienākums, nevis tiesības – likumdevējs </a:t>
          </a:r>
          <a:r>
            <a:rPr lang="lv-LV" sz="2000" kern="1200" dirty="0" err="1">
              <a:latin typeface="+mn-lt"/>
            </a:rPr>
            <a:t>prezumējis</a:t>
          </a:r>
          <a:r>
            <a:rPr lang="lv-LV" sz="2000" kern="1200" dirty="0">
              <a:latin typeface="+mn-lt"/>
            </a:rPr>
            <a:t>, ka gadījumos, ja tiesa uzskata tiesību normu par neatbilstošu Satversmei vai starptautisko tiesību normai (aktam), tā, apturot tiesvedību, pati vērsīsies Satversmes tiesā (ST 19.10.2011. spriedums lietā Nr.2010-71-01, 14.p.; 15.06.2017. spriedums lietā Nr.2016-11-01, 12.1.p.)</a:t>
          </a:r>
        </a:p>
      </dsp:txBody>
      <dsp:txXfrm>
        <a:off x="56638" y="35723"/>
        <a:ext cx="10621703" cy="114821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A4ED3-4A13-433A-9F05-2BE955CF3239}">
      <dsp:nvSpPr>
        <dsp:cNvPr id="0" name=""/>
        <dsp:cNvSpPr/>
      </dsp:nvSpPr>
      <dsp:spPr>
        <a:xfrm>
          <a:off x="5231" y="0"/>
          <a:ext cx="10703602" cy="602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+mn-lt"/>
            </a:rPr>
            <a:t>- Procesa dalībnieka lūgums vērsties Satversmes tiesā</a:t>
          </a:r>
        </a:p>
      </dsp:txBody>
      <dsp:txXfrm>
        <a:off x="22883" y="17652"/>
        <a:ext cx="10668298" cy="56738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37F96-2B24-4B4A-A0CB-C5F59E9CC302}">
      <dsp:nvSpPr>
        <dsp:cNvPr id="0" name=""/>
        <dsp:cNvSpPr/>
      </dsp:nvSpPr>
      <dsp:spPr>
        <a:xfrm>
          <a:off x="8794" y="0"/>
          <a:ext cx="2056331" cy="1220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- MK noteikumi</a:t>
          </a:r>
          <a:endParaRPr lang="en-GB" sz="2000" kern="1200" dirty="0"/>
        </a:p>
      </dsp:txBody>
      <dsp:txXfrm>
        <a:off x="44542" y="35748"/>
        <a:ext cx="1984835" cy="1149015"/>
      </dsp:txXfrm>
    </dsp:sp>
    <dsp:sp modelId="{C96F6DA2-AF23-43EC-9873-DA19EE06756D}">
      <dsp:nvSpPr>
        <dsp:cNvPr id="0" name=""/>
        <dsp:cNvSpPr/>
      </dsp:nvSpPr>
      <dsp:spPr>
        <a:xfrm>
          <a:off x="2253883" y="355270"/>
          <a:ext cx="400164" cy="509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 dirty="0"/>
        </a:p>
      </dsp:txBody>
      <dsp:txXfrm>
        <a:off x="2253883" y="457264"/>
        <a:ext cx="280115" cy="305982"/>
      </dsp:txXfrm>
    </dsp:sp>
    <dsp:sp modelId="{FAEA4ED3-4A13-433A-9F05-2BE955CF3239}">
      <dsp:nvSpPr>
        <dsp:cNvPr id="0" name=""/>
        <dsp:cNvSpPr/>
      </dsp:nvSpPr>
      <dsp:spPr>
        <a:xfrm>
          <a:off x="2820154" y="0"/>
          <a:ext cx="2056331" cy="1220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-</a:t>
          </a:r>
          <a:r>
            <a:rPr lang="lv-LV" sz="2000" kern="1200" baseline="0" dirty="0"/>
            <a:t> Likumi</a:t>
          </a:r>
          <a:endParaRPr lang="lv-LV" sz="2000" kern="1200" dirty="0"/>
        </a:p>
      </dsp:txBody>
      <dsp:txXfrm>
        <a:off x="2855902" y="35748"/>
        <a:ext cx="1984835" cy="11490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37F96-2B24-4B4A-A0CB-C5F59E9CC302}">
      <dsp:nvSpPr>
        <dsp:cNvPr id="0" name=""/>
        <dsp:cNvSpPr/>
      </dsp:nvSpPr>
      <dsp:spPr>
        <a:xfrm>
          <a:off x="11196" y="0"/>
          <a:ext cx="2054323" cy="1220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- Iekšējie normatīvie akti</a:t>
          </a:r>
          <a:endParaRPr lang="en-GB" sz="2000" kern="1200" dirty="0"/>
        </a:p>
      </dsp:txBody>
      <dsp:txXfrm>
        <a:off x="46944" y="35748"/>
        <a:ext cx="1982827" cy="1149015"/>
      </dsp:txXfrm>
    </dsp:sp>
    <dsp:sp modelId="{C96F6DA2-AF23-43EC-9873-DA19EE06756D}">
      <dsp:nvSpPr>
        <dsp:cNvPr id="0" name=""/>
        <dsp:cNvSpPr/>
      </dsp:nvSpPr>
      <dsp:spPr>
        <a:xfrm>
          <a:off x="2254093" y="355519"/>
          <a:ext cx="399773" cy="509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 dirty="0"/>
        </a:p>
      </dsp:txBody>
      <dsp:txXfrm>
        <a:off x="2254093" y="457413"/>
        <a:ext cx="279841" cy="305684"/>
      </dsp:txXfrm>
    </dsp:sp>
    <dsp:sp modelId="{FAEA4ED3-4A13-433A-9F05-2BE955CF3239}">
      <dsp:nvSpPr>
        <dsp:cNvPr id="0" name=""/>
        <dsp:cNvSpPr/>
      </dsp:nvSpPr>
      <dsp:spPr>
        <a:xfrm>
          <a:off x="2819810" y="0"/>
          <a:ext cx="2054323" cy="1220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lv-LV" sz="1700" kern="1200" dirty="0"/>
            <a:t>-</a:t>
          </a:r>
          <a:r>
            <a:rPr lang="lv-LV" sz="1700" kern="1200" baseline="0" dirty="0"/>
            <a:t> Ārējie normatīvie akti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lv-LV" sz="1700" kern="1200" baseline="0" dirty="0"/>
            <a:t>- Tieši piemērojami vispārējo tiesību principi</a:t>
          </a:r>
          <a:endParaRPr lang="lv-LV" sz="1700" kern="1200" dirty="0"/>
        </a:p>
      </dsp:txBody>
      <dsp:txXfrm>
        <a:off x="2855558" y="35748"/>
        <a:ext cx="1982827" cy="11490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A4ED3-4A13-433A-9F05-2BE955CF3239}">
      <dsp:nvSpPr>
        <dsp:cNvPr id="0" name=""/>
        <dsp:cNvSpPr/>
      </dsp:nvSpPr>
      <dsp:spPr>
        <a:xfrm>
          <a:off x="20915" y="0"/>
          <a:ext cx="10693149" cy="1016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+mn-lt"/>
            </a:rPr>
            <a:t>- Kompetence skatīt lietas par </a:t>
          </a:r>
          <a:r>
            <a:rPr lang="lv-LV" sz="2000" kern="1200" dirty="0" err="1">
              <a:latin typeface="+mn-lt"/>
            </a:rPr>
            <a:t>likumpakārtoto</a:t>
          </a:r>
          <a:r>
            <a:rPr lang="lv-LV" sz="2000" kern="1200" dirty="0">
              <a:latin typeface="+mn-lt"/>
            </a:rPr>
            <a:t> aktu </a:t>
          </a:r>
          <a:r>
            <a:rPr lang="lv-LV" sz="2000" kern="1200" dirty="0">
              <a:latin typeface="+mn-lt"/>
              <a:cs typeface="Times New Roman" panose="02020603050405020304" pitchFamily="18" charset="0"/>
            </a:rPr>
            <a:t>atbilstību augstāka juridiska spēka tiesību normām </a:t>
          </a:r>
          <a:r>
            <a:rPr lang="lv-LV" sz="2000" kern="1200" dirty="0">
              <a:latin typeface="+mn-lt"/>
            </a:rPr>
            <a:t>(piemēram, pašvaldību saistošie noteikumi </a:t>
          </a:r>
          <a:r>
            <a:rPr lang="lv-LV" sz="2000" kern="1200" dirty="0">
              <a:latin typeface="+mn-lt"/>
              <a:cs typeface="Times New Roman" panose="02020603050405020304" pitchFamily="18" charset="0"/>
            </a:rPr>
            <a:t>→ MK noteikumi, MK noteikumi → likums) nav tradicionāla konstitucionālās tiesas kompetence un Latvijā radusies vēsturisko apstākļu dēļ</a:t>
          </a:r>
          <a:endParaRPr lang="lv-LV" sz="2000" kern="1200" dirty="0">
            <a:latin typeface="+mn-lt"/>
          </a:endParaRPr>
        </a:p>
      </dsp:txBody>
      <dsp:txXfrm>
        <a:off x="50698" y="29783"/>
        <a:ext cx="10633583" cy="9573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A4ED3-4A13-433A-9F05-2BE955CF3239}">
      <dsp:nvSpPr>
        <dsp:cNvPr id="0" name=""/>
        <dsp:cNvSpPr/>
      </dsp:nvSpPr>
      <dsp:spPr>
        <a:xfrm>
          <a:off x="0" y="0"/>
          <a:ext cx="5372164" cy="1016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i="1" kern="1200" dirty="0">
              <a:latin typeface="+mn-lt"/>
            </a:rPr>
            <a:t>- </a:t>
          </a:r>
          <a:r>
            <a:rPr lang="lv-LV" sz="2000" i="1" kern="1200" dirty="0" err="1">
              <a:latin typeface="+mn-lt"/>
            </a:rPr>
            <a:t>Iura</a:t>
          </a:r>
          <a:r>
            <a:rPr lang="lv-LV" sz="2000" i="1" kern="1200" dirty="0">
              <a:latin typeface="+mn-lt"/>
            </a:rPr>
            <a:t> </a:t>
          </a:r>
          <a:r>
            <a:rPr lang="lv-LV" sz="2000" i="1" kern="1200" dirty="0" err="1">
              <a:latin typeface="+mn-lt"/>
            </a:rPr>
            <a:t>novit</a:t>
          </a:r>
          <a:r>
            <a:rPr lang="lv-LV" sz="2000" i="1" kern="1200" dirty="0">
              <a:latin typeface="+mn-lt"/>
            </a:rPr>
            <a:t> </a:t>
          </a:r>
          <a:r>
            <a:rPr lang="lv-LV" sz="2000" i="1" kern="1200" dirty="0" err="1">
              <a:latin typeface="+mn-lt"/>
            </a:rPr>
            <a:t>curia</a:t>
          </a:r>
          <a:r>
            <a:rPr lang="lv-LV" sz="2000" i="1" kern="1200" dirty="0">
              <a:latin typeface="+mn-lt"/>
            </a:rPr>
            <a:t> </a:t>
          </a:r>
          <a:r>
            <a:rPr lang="lv-LV" sz="2000" kern="1200" dirty="0">
              <a:latin typeface="+mn-lt"/>
            </a:rPr>
            <a:t>principa izpausme</a:t>
          </a:r>
        </a:p>
      </dsp:txBody>
      <dsp:txXfrm>
        <a:off x="29783" y="29783"/>
        <a:ext cx="5312598" cy="9573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402</TotalTime>
  <Words>1252</Words>
  <Application>Microsoft Office PowerPoint</Application>
  <PresentationFormat>Widescreen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Retrospect</vt:lpstr>
      <vt:lpstr>Dialoga ar Satversmes tiesu procesuālie aspekti</vt:lpstr>
      <vt:lpstr>Duāla tiesību normu hierarhijas kontrole</vt:lpstr>
      <vt:lpstr>PowerPoint Presentation</vt:lpstr>
      <vt:lpstr>Iemesli šādas sistēmas pastāvēšanai</vt:lpstr>
      <vt:lpstr>APL 104.panta trešās daļas piemērošanas + un -</vt:lpstr>
      <vt:lpstr>APL 104.panta otrās un trešās daļas piemērošanas problemātika, ja norma pieņemta, neievērojot likumdevēja piešķirto pilnvarojumu </vt:lpstr>
      <vt:lpstr>PowerPoint Presentation</vt:lpstr>
      <vt:lpstr>Tiesas pieteikuma subjekts</vt:lpstr>
      <vt:lpstr>Tiesas pieteikuma objekts I</vt:lpstr>
      <vt:lpstr>Tiesas pieteikuma objekts II</vt:lpstr>
      <vt:lpstr>Pamats tiesas pieteikuma iesniegšanai I</vt:lpstr>
      <vt:lpstr>Pamats tiesas pieteikuma iesniegšanai II</vt:lpstr>
      <vt:lpstr>Pamats tiesas pieteikuma iesniegšanai III</vt:lpstr>
      <vt:lpstr>Tiesas uzskatu par normas neatbilstību ietekmējošie faktori I</vt:lpstr>
      <vt:lpstr>Tiesas uzskatu par normas neatbilstību ietekmējošie faktori II</vt:lpstr>
      <vt:lpstr>Noslēguma piezīmes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Dialoga ar Satversmes tiesu procesuālie aspekti</dc:title>
  <dc:creator>Liga Dace</dc:creator>
  <cp:lastModifiedBy>Liga Dace</cp:lastModifiedBy>
  <cp:revision>85</cp:revision>
  <dcterms:created xsi:type="dcterms:W3CDTF">2019-08-31T10:55:43Z</dcterms:created>
  <dcterms:modified xsi:type="dcterms:W3CDTF">2019-09-04T02:52:26Z</dcterms:modified>
</cp:coreProperties>
</file>