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sldIdLst>
    <p:sldId id="256" r:id="rId2"/>
    <p:sldId id="358" r:id="rId3"/>
    <p:sldId id="257" r:id="rId4"/>
    <p:sldId id="359" r:id="rId5"/>
    <p:sldId id="360" r:id="rId6"/>
    <p:sldId id="421" r:id="rId7"/>
    <p:sldId id="422" r:id="rId8"/>
    <p:sldId id="424" r:id="rId9"/>
    <p:sldId id="423" r:id="rId10"/>
    <p:sldId id="417" r:id="rId11"/>
    <p:sldId id="418" r:id="rId12"/>
    <p:sldId id="419" r:id="rId13"/>
    <p:sldId id="420" r:id="rId14"/>
    <p:sldId id="425" r:id="rId15"/>
    <p:sldId id="362" r:id="rId16"/>
    <p:sldId id="398" r:id="rId17"/>
    <p:sldId id="404" r:id="rId18"/>
    <p:sldId id="405" r:id="rId19"/>
    <p:sldId id="397" r:id="rId20"/>
  </p:sldIdLst>
  <p:sldSz cx="9144000" cy="6858000" type="screen4x3"/>
  <p:notesSz cx="6858000" cy="9144000"/>
  <p:defaultTextStyle>
    <a:defPPr>
      <a:defRPr lang="et-E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94610" autoAdjust="0"/>
  </p:normalViewPr>
  <p:slideViewPr>
    <p:cSldViewPr>
      <p:cViewPr varScale="1">
        <p:scale>
          <a:sx n="66" d="100"/>
          <a:sy n="66" d="100"/>
        </p:scale>
        <p:origin x="1244"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9BDCC-D3ED-4E53-A7CB-CF7096ACCDB1}" type="datetimeFigureOut">
              <a:rPr lang="et-EE" smtClean="0"/>
              <a:t>05.09.2019</a:t>
            </a:fld>
            <a:endParaRPr lang="et-EE"/>
          </a:p>
        </p:txBody>
      </p:sp>
      <p:sp>
        <p:nvSpPr>
          <p:cNvPr id="4" name="Slaidi pildi kohatä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2B38A5-A46D-4157-AF63-271F94287863}" type="slidenum">
              <a:rPr lang="et-EE" smtClean="0"/>
              <a:t>‹#›</a:t>
            </a:fld>
            <a:endParaRPr lang="et-EE"/>
          </a:p>
        </p:txBody>
      </p:sp>
    </p:spTree>
    <p:extLst>
      <p:ext uri="{BB962C8B-B14F-4D97-AF65-F5344CB8AC3E}">
        <p14:creationId xmlns:p14="http://schemas.microsoft.com/office/powerpoint/2010/main" val="3127014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DA2B38A5-A46D-4157-AF63-271F94287863}" type="slidenum">
              <a:rPr lang="et-EE" smtClean="0"/>
              <a:t>4</a:t>
            </a:fld>
            <a:endParaRPr lang="et-EE"/>
          </a:p>
        </p:txBody>
      </p:sp>
    </p:spTree>
    <p:extLst>
      <p:ext uri="{BB962C8B-B14F-4D97-AF65-F5344CB8AC3E}">
        <p14:creationId xmlns:p14="http://schemas.microsoft.com/office/powerpoint/2010/main" val="889434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t-EE" smtClean="0"/>
              <a:t>Muutke pealkirja laadi</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laadi muutmiseks</a:t>
            </a:r>
            <a:endParaRPr lang="en-US" dirty="0"/>
          </a:p>
        </p:txBody>
      </p:sp>
      <p:sp>
        <p:nvSpPr>
          <p:cNvPr id="4" name="Date Placeholder 3"/>
          <p:cNvSpPr>
            <a:spLocks noGrp="1"/>
          </p:cNvSpPr>
          <p:nvPr>
            <p:ph type="dt" sz="half" idx="10"/>
          </p:nvPr>
        </p:nvSpPr>
        <p:spPr>
          <a:xfrm>
            <a:off x="6065417" y="5054602"/>
            <a:ext cx="673276" cy="279400"/>
          </a:xfrm>
        </p:spPr>
        <p:txBody>
          <a:bodyPr/>
          <a:lstStyle/>
          <a:p>
            <a:endParaRPr lang="et-EE"/>
          </a:p>
        </p:txBody>
      </p:sp>
      <p:sp>
        <p:nvSpPr>
          <p:cNvPr id="5" name="Footer Placeholder 4"/>
          <p:cNvSpPr>
            <a:spLocks noGrp="1"/>
          </p:cNvSpPr>
          <p:nvPr>
            <p:ph type="ftr" sz="quarter" idx="11"/>
          </p:nvPr>
        </p:nvSpPr>
        <p:spPr>
          <a:xfrm>
            <a:off x="1921934" y="5054602"/>
            <a:ext cx="4064860" cy="279400"/>
          </a:xfrm>
        </p:spPr>
        <p:txBody>
          <a:bodyPr/>
          <a:lstStyle/>
          <a:p>
            <a:endParaRPr lang="et-EE"/>
          </a:p>
        </p:txBody>
      </p:sp>
      <p:sp>
        <p:nvSpPr>
          <p:cNvPr id="6" name="Slide Number Placeholder 5"/>
          <p:cNvSpPr>
            <a:spLocks noGrp="1"/>
          </p:cNvSpPr>
          <p:nvPr>
            <p:ph type="sldNum" sz="quarter" idx="12"/>
          </p:nvPr>
        </p:nvSpPr>
        <p:spPr>
          <a:xfrm>
            <a:off x="6817317" y="5054602"/>
            <a:ext cx="413483" cy="279400"/>
          </a:xfrm>
        </p:spPr>
        <p:txBody>
          <a:bodyPr/>
          <a:lstStyle/>
          <a:p>
            <a:fld id="{D58BEA44-602E-405D-A08C-04C996B7BA81}" type="slidenum">
              <a:rPr lang="et-EE" smtClean="0"/>
              <a:pPr/>
              <a:t>‹#›</a:t>
            </a:fld>
            <a:endParaRPr lang="et-EE"/>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24201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ldiallkirjaga panoraampilt">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t-EE" smtClean="0"/>
              <a:t>Muutke pealkirja laadi</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smtClean="0"/>
              <a:t>Pildi lisamiseks klõpsake ikooni</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58BEA44-602E-405D-A08C-04C996B7BA81}" type="slidenum">
              <a:rPr lang="et-EE" smtClean="0"/>
              <a:pPr/>
              <a:t>‹#›</a:t>
            </a:fld>
            <a:endParaRPr lang="et-EE"/>
          </a:p>
        </p:txBody>
      </p:sp>
    </p:spTree>
    <p:extLst>
      <p:ext uri="{BB962C8B-B14F-4D97-AF65-F5344CB8AC3E}">
        <p14:creationId xmlns:p14="http://schemas.microsoft.com/office/powerpoint/2010/main" val="1665891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t-EE" smtClean="0"/>
              <a:t>Muutke pealkirja laadi</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51640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t-EE" smtClean="0"/>
              <a:t>Muutke pealkirja laadi</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Muutke teksti laade</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9181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t-EE" smtClean="0"/>
              <a:t>Muutke pealkirja laadi</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spTree>
    <p:extLst>
      <p:ext uri="{BB962C8B-B14F-4D97-AF65-F5344CB8AC3E}">
        <p14:creationId xmlns:p14="http://schemas.microsoft.com/office/powerpoint/2010/main" val="3795119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t-EE" smtClean="0"/>
              <a:t>Muutke pealkirja laadi</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2104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t-EE" smtClean="0"/>
              <a:t>Muutke pealkirja laadi</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81936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t-EE" smtClean="0"/>
              <a:t>Muutke pealkirja laadi</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9D4DA3-3918-449E-8E4C-18D03C659313}" type="slidenum">
              <a:rPr lang="et-EE" smtClean="0"/>
              <a:pPr/>
              <a:t>‹#›</a:t>
            </a:fld>
            <a:endParaRPr lang="et-EE"/>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854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t-EE" smtClean="0"/>
              <a:t>Muutke pealkirja laadi</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503E52E-4FB0-4B30-A3A9-9321CB941435}" type="slidenum">
              <a:rPr lang="et-EE" smtClean="0"/>
              <a:pPr/>
              <a:t>‹#›</a:t>
            </a:fld>
            <a:endParaRPr lang="et-EE"/>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87839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58BEA44-602E-405D-A08C-04C996B7BA81}" type="slidenum">
              <a:rPr lang="et-EE" smtClean="0"/>
              <a:pPr/>
              <a:t>‹#›</a:t>
            </a:fld>
            <a:endParaRPr lang="et-EE"/>
          </a:p>
        </p:txBody>
      </p:sp>
    </p:spTree>
    <p:extLst>
      <p:ext uri="{BB962C8B-B14F-4D97-AF65-F5344CB8AC3E}">
        <p14:creationId xmlns:p14="http://schemas.microsoft.com/office/powerpoint/2010/main" val="3776197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t-EE" smtClean="0"/>
              <a:t>Muutke pealkirja laadi</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Muutke teksti laade</a:t>
            </a:r>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842EAFA7-F78A-4696-8E25-2F47899DDB27}" type="slidenum">
              <a:rPr lang="et-EE" smtClean="0"/>
              <a:pPr/>
              <a:t>‹#›</a:t>
            </a:fld>
            <a:endParaRPr lang="et-EE"/>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0856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t-EE" smtClean="0"/>
              <a:t>Muutke pealkirja laadi</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55EAEE29-EC23-4EF4-8B34-3234296AB2B1}" type="slidenum">
              <a:rPr lang="et-EE" smtClean="0"/>
              <a:pPr/>
              <a:t>‹#›</a:t>
            </a:fld>
            <a:endParaRPr lang="et-EE"/>
          </a:p>
        </p:txBody>
      </p:sp>
    </p:spTree>
    <p:extLst>
      <p:ext uri="{BB962C8B-B14F-4D97-AF65-F5344CB8AC3E}">
        <p14:creationId xmlns:p14="http://schemas.microsoft.com/office/powerpoint/2010/main" val="81296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smtClean="0"/>
              <a:t>Muutke pealkirja laadi</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Muutke teksti laade</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7" name="Date Placeholder 6"/>
          <p:cNvSpPr>
            <a:spLocks noGrp="1"/>
          </p:cNvSpPr>
          <p:nvPr>
            <p:ph type="dt" sz="half" idx="10"/>
          </p:nvPr>
        </p:nvSpPr>
        <p:spPr/>
        <p:txBody>
          <a:bodyPr/>
          <a:lstStyle/>
          <a:p>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83E84FE2-1BB5-4915-82A7-59AD8C58FB1C}" type="slidenum">
              <a:rPr lang="et-EE" smtClean="0"/>
              <a:pPr/>
              <a:t>‹#›</a:t>
            </a:fld>
            <a:endParaRPr lang="et-EE"/>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4156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t-EE" smtClean="0"/>
              <a:t>Muutke pealkirja laadi</a:t>
            </a:r>
            <a:endParaRPr lang="en-US" dirty="0"/>
          </a:p>
        </p:txBody>
      </p:sp>
      <p:sp>
        <p:nvSpPr>
          <p:cNvPr id="3" name="Date Placeholder 2"/>
          <p:cNvSpPr>
            <a:spLocks noGrp="1"/>
          </p:cNvSpPr>
          <p:nvPr>
            <p:ph type="dt" sz="half" idx="10"/>
          </p:nvPr>
        </p:nvSpPr>
        <p:spPr/>
        <p:txBody>
          <a:bodyPr/>
          <a:lstStyle/>
          <a:p>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D58BEA44-602E-405D-A08C-04C996B7BA81}" type="slidenum">
              <a:rPr lang="et-EE" smtClean="0"/>
              <a:pPr/>
              <a:t>‹#›</a:t>
            </a:fld>
            <a:endParaRPr lang="et-EE"/>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3864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496A667B-0710-4393-BF41-7276FCF5FDB3}" type="slidenum">
              <a:rPr lang="et-EE" smtClean="0"/>
              <a:pPr/>
              <a:t>‹#›</a:t>
            </a:fld>
            <a:endParaRPr lang="et-EE"/>
          </a:p>
        </p:txBody>
      </p:sp>
    </p:spTree>
    <p:extLst>
      <p:ext uri="{BB962C8B-B14F-4D97-AF65-F5344CB8AC3E}">
        <p14:creationId xmlns:p14="http://schemas.microsoft.com/office/powerpoint/2010/main" val="2338072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t-EE" smtClean="0"/>
              <a:t>Muutke pealkirja laadi</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E1A08069-45E3-4CF9-A555-C716AC95D393}" type="slidenum">
              <a:rPr lang="et-EE" smtClean="0"/>
              <a:pPr/>
              <a:t>‹#›</a:t>
            </a:fld>
            <a:endParaRPr lang="et-EE"/>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74623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t-EE" smtClean="0"/>
              <a:t>Muutke pealkirja laadi</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smtClean="0"/>
              <a:t>Pildi lisamiseks klõpsake ikooni</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Muutke teksti laade</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7DF30EA7-F607-451F-8453-24DD5A0246BD}" type="slidenum">
              <a:rPr lang="et-EE" smtClean="0"/>
              <a:pPr/>
              <a:t>‹#›</a:t>
            </a:fld>
            <a:endParaRPr lang="et-EE"/>
          </a:p>
        </p:txBody>
      </p:sp>
    </p:spTree>
    <p:extLst>
      <p:ext uri="{BB962C8B-B14F-4D97-AF65-F5344CB8AC3E}">
        <p14:creationId xmlns:p14="http://schemas.microsoft.com/office/powerpoint/2010/main" val="3581114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t-EE" smtClean="0"/>
              <a:t>Muutke pealkirja laadi</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endParaRPr lang="et-EE"/>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t-EE"/>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8BEA44-602E-405D-A08C-04C996B7BA81}" type="slidenum">
              <a:rPr lang="et-EE" smtClean="0"/>
              <a:pPr/>
              <a:t>‹#›</a:t>
            </a:fld>
            <a:endParaRPr lang="et-EE"/>
          </a:p>
        </p:txBody>
      </p:sp>
    </p:spTree>
    <p:extLst>
      <p:ext uri="{BB962C8B-B14F-4D97-AF65-F5344CB8AC3E}">
        <p14:creationId xmlns:p14="http://schemas.microsoft.com/office/powerpoint/2010/main" val="227455044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979712" y="2924944"/>
            <a:ext cx="5308866" cy="1515533"/>
          </a:xfrm>
        </p:spPr>
        <p:txBody>
          <a:bodyPr/>
          <a:lstStyle/>
          <a:p>
            <a:r>
              <a:rPr lang="en-GB" sz="2800" b="1" dirty="0">
                <a:solidFill>
                  <a:srgbClr val="A50021"/>
                </a:solidFill>
              </a:rPr>
              <a:t>Judicial control over decisions made at the discretion of administration</a:t>
            </a:r>
            <a:r>
              <a:rPr lang="et-EE" sz="4000" b="1" dirty="0" smtClean="0">
                <a:solidFill>
                  <a:srgbClr val="A50021"/>
                </a:solidFill>
              </a:rPr>
              <a:t/>
            </a:r>
            <a:br>
              <a:rPr lang="et-EE" sz="4000" b="1" dirty="0" smtClean="0">
                <a:solidFill>
                  <a:srgbClr val="A50021"/>
                </a:solidFill>
              </a:rPr>
            </a:br>
            <a:r>
              <a:rPr lang="et-EE" sz="4000" b="1" dirty="0" smtClean="0">
                <a:solidFill>
                  <a:srgbClr val="A50021"/>
                </a:solidFill>
              </a:rPr>
              <a:t/>
            </a:r>
            <a:br>
              <a:rPr lang="et-EE" sz="4000" b="1" dirty="0" smtClean="0">
                <a:solidFill>
                  <a:srgbClr val="A50021"/>
                </a:solidFill>
              </a:rPr>
            </a:br>
            <a:r>
              <a:rPr lang="et-EE" sz="2600" b="1" dirty="0" smtClean="0">
                <a:solidFill>
                  <a:srgbClr val="A50021"/>
                </a:solidFill>
              </a:rPr>
              <a:t>Riga, 06.09.2019</a:t>
            </a:r>
            <a:endParaRPr lang="et-EE" sz="2600" b="1" dirty="0">
              <a:solidFill>
                <a:srgbClr val="A50021"/>
              </a:solidFill>
            </a:endParaRPr>
          </a:p>
        </p:txBody>
      </p:sp>
      <p:sp>
        <p:nvSpPr>
          <p:cNvPr id="2051" name="Rectangle 3"/>
          <p:cNvSpPr>
            <a:spLocks noGrp="1" noChangeArrowheads="1"/>
          </p:cNvSpPr>
          <p:nvPr>
            <p:ph type="subTitle" idx="1"/>
          </p:nvPr>
        </p:nvSpPr>
        <p:spPr>
          <a:xfrm>
            <a:off x="2195513" y="4797425"/>
            <a:ext cx="6153150" cy="766763"/>
          </a:xfrm>
        </p:spPr>
        <p:txBody>
          <a:bodyPr>
            <a:noAutofit/>
          </a:bodyPr>
          <a:lstStyle/>
          <a:p>
            <a:pPr algn="l"/>
            <a:r>
              <a:rPr lang="et-EE" sz="3000" dirty="0" smtClean="0">
                <a:solidFill>
                  <a:srgbClr val="A50021"/>
                </a:solidFill>
              </a:rPr>
              <a:t>            Villem Lapimaa</a:t>
            </a:r>
            <a:endParaRPr lang="et-EE" sz="3000" dirty="0">
              <a:solidFill>
                <a:srgbClr val="A5002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000" b="1" dirty="0" smtClean="0">
                <a:solidFill>
                  <a:srgbClr val="A50021"/>
                </a:solidFill>
              </a:rPr>
              <a:t>Control over discretion of the administration</a:t>
            </a:r>
            <a:endParaRPr lang="en-US" sz="3200" b="1" dirty="0">
              <a:solidFill>
                <a:srgbClr val="A50021"/>
              </a:solidFill>
            </a:endParaRPr>
          </a:p>
        </p:txBody>
      </p:sp>
      <p:sp>
        <p:nvSpPr>
          <p:cNvPr id="2051" name="Rectangle 3"/>
          <p:cNvSpPr>
            <a:spLocks noGrp="1" noChangeArrowheads="1"/>
          </p:cNvSpPr>
          <p:nvPr>
            <p:ph type="subTitle" idx="1"/>
          </p:nvPr>
        </p:nvSpPr>
        <p:spPr>
          <a:xfrm>
            <a:off x="2195513" y="4797425"/>
            <a:ext cx="6153150" cy="766763"/>
          </a:xfrm>
        </p:spPr>
        <p:txBody>
          <a:bodyPr>
            <a:normAutofit/>
          </a:bodyPr>
          <a:lstStyle/>
          <a:p>
            <a:pPr algn="r"/>
            <a:endParaRPr lang="et-EE" dirty="0">
              <a:solidFill>
                <a:srgbClr val="A50021"/>
              </a:solidFill>
            </a:endParaRPr>
          </a:p>
        </p:txBody>
      </p:sp>
    </p:spTree>
    <p:extLst>
      <p:ext uri="{BB962C8B-B14F-4D97-AF65-F5344CB8AC3E}">
        <p14:creationId xmlns:p14="http://schemas.microsoft.com/office/powerpoint/2010/main" val="1476414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Discretion</a:t>
            </a:r>
            <a:endParaRPr lang="en-US" b="1" dirty="0"/>
          </a:p>
        </p:txBody>
      </p:sp>
      <p:sp>
        <p:nvSpPr>
          <p:cNvPr id="3" name="Sisu kohatäide 2"/>
          <p:cNvSpPr>
            <a:spLocks noGrp="1"/>
          </p:cNvSpPr>
          <p:nvPr>
            <p:ph idx="1"/>
          </p:nvPr>
        </p:nvSpPr>
        <p:spPr/>
        <p:txBody>
          <a:bodyPr>
            <a:normAutofit fontScale="92500"/>
          </a:bodyPr>
          <a:lstStyle/>
          <a:p>
            <a:r>
              <a:rPr lang="en-US" b="1" dirty="0" smtClean="0"/>
              <a:t>Art 4 of the Law on Administrative Procedure states:</a:t>
            </a:r>
          </a:p>
          <a:p>
            <a:r>
              <a:rPr lang="en-US" b="1" dirty="0" smtClean="0"/>
              <a:t>(1) Discretion is a power granted to an administrative authority by law to consider making a decision or choose between different solutions.</a:t>
            </a:r>
          </a:p>
          <a:p>
            <a:r>
              <a:rPr lang="en-US" b="1" dirty="0" smtClean="0"/>
              <a:t>(2) Discretion shall be exercised in accordance with the limits of power, the purpose of discretion and the general principles of law, taking into account relevant facts and considering legitimate interests.</a:t>
            </a:r>
            <a:endParaRPr lang="en-US" b="1" dirty="0"/>
          </a:p>
        </p:txBody>
      </p:sp>
    </p:spTree>
    <p:extLst>
      <p:ext uri="{BB962C8B-B14F-4D97-AF65-F5344CB8AC3E}">
        <p14:creationId xmlns:p14="http://schemas.microsoft.com/office/powerpoint/2010/main" val="2894350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b="1" dirty="0" smtClean="0"/>
              <a:t>Importance of judicial control</a:t>
            </a:r>
            <a:endParaRPr lang="en-US" b="1" dirty="0"/>
          </a:p>
        </p:txBody>
      </p:sp>
      <p:sp>
        <p:nvSpPr>
          <p:cNvPr id="3" name="Sisu kohatäide 2"/>
          <p:cNvSpPr>
            <a:spLocks noGrp="1"/>
          </p:cNvSpPr>
          <p:nvPr>
            <p:ph idx="1"/>
          </p:nvPr>
        </p:nvSpPr>
        <p:spPr/>
        <p:txBody>
          <a:bodyPr>
            <a:normAutofit/>
          </a:bodyPr>
          <a:lstStyle/>
          <a:p>
            <a:r>
              <a:rPr lang="en-US" b="1" dirty="0" smtClean="0"/>
              <a:t>The extent of judicial control over discretionary decisions is a balancing exercise of the separation of powers and a right to an effective remedy</a:t>
            </a:r>
          </a:p>
          <a:p>
            <a:r>
              <a:rPr lang="en-US" b="1" dirty="0" smtClean="0"/>
              <a:t>The extent of judicial control over the administration´s discretion often determines the outcome of the dispute</a:t>
            </a:r>
            <a:endParaRPr lang="en-US" dirty="0"/>
          </a:p>
        </p:txBody>
      </p:sp>
    </p:spTree>
    <p:extLst>
      <p:ext uri="{BB962C8B-B14F-4D97-AF65-F5344CB8AC3E}">
        <p14:creationId xmlns:p14="http://schemas.microsoft.com/office/powerpoint/2010/main" val="3331818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Procedural law</a:t>
            </a:r>
            <a:r>
              <a:rPr lang="et-EE" b="1" dirty="0" smtClean="0"/>
              <a:t> I</a:t>
            </a:r>
            <a:endParaRPr lang="en-US" b="1" dirty="0"/>
          </a:p>
        </p:txBody>
      </p:sp>
      <p:sp>
        <p:nvSpPr>
          <p:cNvPr id="3" name="Sisu kohatäide 2"/>
          <p:cNvSpPr>
            <a:spLocks noGrp="1"/>
          </p:cNvSpPr>
          <p:nvPr>
            <p:ph idx="1"/>
          </p:nvPr>
        </p:nvSpPr>
        <p:spPr/>
        <p:txBody>
          <a:bodyPr>
            <a:normAutofit fontScale="92500"/>
          </a:bodyPr>
          <a:lstStyle/>
          <a:p>
            <a:r>
              <a:rPr lang="en-US" dirty="0" smtClean="0"/>
              <a:t>Art 158 (3) of the Code of Administrative Court Procedure:</a:t>
            </a:r>
          </a:p>
          <a:p>
            <a:r>
              <a:rPr lang="et-EE" b="1" dirty="0" smtClean="0"/>
              <a:t>(1) </a:t>
            </a:r>
            <a:r>
              <a:rPr lang="en-GB" b="1" dirty="0" smtClean="0"/>
              <a:t>In </a:t>
            </a:r>
            <a:r>
              <a:rPr lang="en-GB" b="1" dirty="0"/>
              <a:t>assessing the lawfulness of an administrative act issued or an administrative measure taken as a result of the exercise of a discretionary power, the court </a:t>
            </a:r>
            <a:r>
              <a:rPr lang="et-EE" b="1" i="1" dirty="0" smtClean="0"/>
              <a:t>inter </a:t>
            </a:r>
            <a:r>
              <a:rPr lang="et-EE" b="1" i="1" dirty="0" err="1" smtClean="0"/>
              <a:t>alia</a:t>
            </a:r>
            <a:r>
              <a:rPr lang="et-EE" b="1" i="1" dirty="0" smtClean="0"/>
              <a:t> </a:t>
            </a:r>
            <a:r>
              <a:rPr lang="en-GB" b="1" dirty="0" smtClean="0"/>
              <a:t>verifies </a:t>
            </a:r>
            <a:r>
              <a:rPr lang="en-GB" b="1" dirty="0"/>
              <a:t>compliance by the administrative authority with the limits and purpose of the power, and with other rules which govern the exercise of discretion. </a:t>
            </a:r>
            <a:endParaRPr lang="et-EE" dirty="0"/>
          </a:p>
        </p:txBody>
      </p:sp>
    </p:spTree>
    <p:extLst>
      <p:ext uri="{BB962C8B-B14F-4D97-AF65-F5344CB8AC3E}">
        <p14:creationId xmlns:p14="http://schemas.microsoft.com/office/powerpoint/2010/main" val="1320004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GB" b="1" dirty="0"/>
              <a:t>Procedural </a:t>
            </a:r>
            <a:r>
              <a:rPr lang="en-GB" b="1" dirty="0" smtClean="0"/>
              <a:t>law</a:t>
            </a:r>
            <a:r>
              <a:rPr lang="et-EE" b="1" dirty="0" smtClean="0"/>
              <a:t> II</a:t>
            </a:r>
            <a:endParaRPr lang="en-GB" b="1" dirty="0"/>
          </a:p>
        </p:txBody>
      </p:sp>
      <p:sp>
        <p:nvSpPr>
          <p:cNvPr id="3" name="Sisu kohatäide 2"/>
          <p:cNvSpPr>
            <a:spLocks noGrp="1"/>
          </p:cNvSpPr>
          <p:nvPr>
            <p:ph idx="1"/>
          </p:nvPr>
        </p:nvSpPr>
        <p:spPr/>
        <p:txBody>
          <a:bodyPr>
            <a:normAutofit lnSpcReduction="10000"/>
          </a:bodyPr>
          <a:lstStyle/>
          <a:p>
            <a:r>
              <a:rPr lang="en-GB" dirty="0"/>
              <a:t>Art 158 (3) of the Code of Administrative Court Procedure</a:t>
            </a:r>
            <a:r>
              <a:rPr lang="en-GB" dirty="0" smtClean="0"/>
              <a:t>:</a:t>
            </a:r>
            <a:endParaRPr lang="et-EE" dirty="0" smtClean="0"/>
          </a:p>
          <a:p>
            <a:r>
              <a:rPr lang="et-EE" b="1" dirty="0" smtClean="0"/>
              <a:t>(2) </a:t>
            </a:r>
            <a:r>
              <a:rPr lang="en-GB" b="1" dirty="0" smtClean="0"/>
              <a:t>The </a:t>
            </a:r>
            <a:r>
              <a:rPr lang="en-GB" b="1" dirty="0"/>
              <a:t>court does not conduct a separate assessment of the expediency of a discretionary decision. </a:t>
            </a:r>
            <a:endParaRPr lang="et-EE" b="1" dirty="0" smtClean="0"/>
          </a:p>
          <a:p>
            <a:r>
              <a:rPr lang="et-EE" b="1" dirty="0" smtClean="0"/>
              <a:t>(3) </a:t>
            </a:r>
            <a:r>
              <a:rPr lang="en-GB" b="1" dirty="0" smtClean="0"/>
              <a:t>When </a:t>
            </a:r>
            <a:r>
              <a:rPr lang="en-GB" b="1" dirty="0"/>
              <a:t>verifying the lawfulness of an administrative act or measure, the court does not engage in an exercise of the discretionary power in the stead of the administrative authority.</a:t>
            </a:r>
          </a:p>
          <a:p>
            <a:endParaRPr lang="en-GB" dirty="0"/>
          </a:p>
        </p:txBody>
      </p:sp>
    </p:spTree>
    <p:extLst>
      <p:ext uri="{BB962C8B-B14F-4D97-AF65-F5344CB8AC3E}">
        <p14:creationId xmlns:p14="http://schemas.microsoft.com/office/powerpoint/2010/main" val="3046950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Different tests</a:t>
            </a:r>
            <a:r>
              <a:rPr lang="et-EE" b="1" dirty="0" smtClean="0"/>
              <a:t> I</a:t>
            </a:r>
            <a:endParaRPr lang="en-US" b="1" dirty="0"/>
          </a:p>
        </p:txBody>
      </p:sp>
      <p:sp>
        <p:nvSpPr>
          <p:cNvPr id="3" name="Sisu kohatäide 2"/>
          <p:cNvSpPr>
            <a:spLocks noGrp="1"/>
          </p:cNvSpPr>
          <p:nvPr>
            <p:ph idx="1"/>
          </p:nvPr>
        </p:nvSpPr>
        <p:spPr/>
        <p:txBody>
          <a:bodyPr>
            <a:normAutofit/>
          </a:bodyPr>
          <a:lstStyle/>
          <a:p>
            <a:r>
              <a:rPr lang="en-US" b="1" dirty="0" smtClean="0"/>
              <a:t>Depending on the </a:t>
            </a:r>
            <a:r>
              <a:rPr lang="et-EE" b="1" dirty="0" err="1" smtClean="0"/>
              <a:t>limits</a:t>
            </a:r>
            <a:r>
              <a:rPr lang="et-EE" b="1" dirty="0" smtClean="0"/>
              <a:t> </a:t>
            </a:r>
            <a:r>
              <a:rPr lang="en-US" b="1" dirty="0" smtClean="0"/>
              <a:t>of discretion and how wide is the margin of appreciation, different test can be applied</a:t>
            </a:r>
            <a:r>
              <a:rPr lang="et-EE" b="1" dirty="0" smtClean="0"/>
              <a:t> </a:t>
            </a:r>
            <a:r>
              <a:rPr lang="en-US" b="1" dirty="0" smtClean="0"/>
              <a:t>by the court</a:t>
            </a:r>
            <a:endParaRPr lang="et-EE" b="1" dirty="0" smtClean="0"/>
          </a:p>
          <a:p>
            <a:r>
              <a:rPr lang="en-US" b="1" dirty="0" smtClean="0"/>
              <a:t>The limits of discretion depend also on what is at stake for the person. Where the rights concerned are of great importance or gravity (serious interferences with fundamental rights), the less maneuver room the administration has</a:t>
            </a:r>
          </a:p>
        </p:txBody>
      </p:sp>
    </p:spTree>
    <p:extLst>
      <p:ext uri="{BB962C8B-B14F-4D97-AF65-F5344CB8AC3E}">
        <p14:creationId xmlns:p14="http://schemas.microsoft.com/office/powerpoint/2010/main" val="1897283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Different tests II</a:t>
            </a:r>
            <a:endParaRPr lang="en-US" b="1" dirty="0"/>
          </a:p>
        </p:txBody>
      </p:sp>
      <p:sp>
        <p:nvSpPr>
          <p:cNvPr id="3" name="Sisu kohatäide 2"/>
          <p:cNvSpPr>
            <a:spLocks noGrp="1"/>
          </p:cNvSpPr>
          <p:nvPr>
            <p:ph idx="1"/>
          </p:nvPr>
        </p:nvSpPr>
        <p:spPr/>
        <p:txBody>
          <a:bodyPr>
            <a:normAutofit/>
          </a:bodyPr>
          <a:lstStyle/>
          <a:p>
            <a:r>
              <a:rPr lang="en-US" b="1" dirty="0"/>
              <a:t>Reasonableness (rationality) – are there good reasons to doubt that the solution is rational. Used in planning law. </a:t>
            </a:r>
          </a:p>
          <a:p>
            <a:r>
              <a:rPr lang="en-US" b="1" dirty="0"/>
              <a:t>Evidently wrongful decisions – is it clear from the outset that the decision is without a doubt the wrong one. Used to evaluate artistic assessments (is the object beautiful, does it fit to the surroundings </a:t>
            </a:r>
            <a:r>
              <a:rPr lang="en-US" b="1" i="1" dirty="0" err="1"/>
              <a:t>etc</a:t>
            </a:r>
            <a:r>
              <a:rPr lang="en-US" b="1" dirty="0"/>
              <a:t>)</a:t>
            </a:r>
          </a:p>
          <a:p>
            <a:endParaRPr lang="et-EE" b="1" dirty="0" smtClean="0"/>
          </a:p>
          <a:p>
            <a:endParaRPr lang="et-EE" b="1" dirty="0" smtClean="0"/>
          </a:p>
          <a:p>
            <a:endParaRPr lang="et-EE" b="1" dirty="0" smtClean="0"/>
          </a:p>
          <a:p>
            <a:endParaRPr lang="et-EE" dirty="0"/>
          </a:p>
        </p:txBody>
      </p:sp>
    </p:spTree>
    <p:extLst>
      <p:ext uri="{BB962C8B-B14F-4D97-AF65-F5344CB8AC3E}">
        <p14:creationId xmlns:p14="http://schemas.microsoft.com/office/powerpoint/2010/main" val="3041151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Facts vs suspicions</a:t>
            </a:r>
            <a:r>
              <a:rPr lang="et-EE" b="1" dirty="0" smtClean="0"/>
              <a:t> I</a:t>
            </a:r>
            <a:endParaRPr lang="en-US" b="1" dirty="0"/>
          </a:p>
        </p:txBody>
      </p:sp>
      <p:sp>
        <p:nvSpPr>
          <p:cNvPr id="3" name="Sisu kohatäide 2"/>
          <p:cNvSpPr>
            <a:spLocks noGrp="1"/>
          </p:cNvSpPr>
          <p:nvPr>
            <p:ph idx="1"/>
          </p:nvPr>
        </p:nvSpPr>
        <p:spPr/>
        <p:txBody>
          <a:bodyPr>
            <a:normAutofit fontScale="92500"/>
          </a:bodyPr>
          <a:lstStyle/>
          <a:p>
            <a:r>
              <a:rPr lang="en-US" b="1" dirty="0" smtClean="0"/>
              <a:t>Administration acts on facts, not doubts or suspicions</a:t>
            </a:r>
          </a:p>
          <a:p>
            <a:r>
              <a:rPr lang="en-US" dirty="0" smtClean="0"/>
              <a:t>BUT: </a:t>
            </a:r>
            <a:r>
              <a:rPr lang="et-EE" dirty="0" smtClean="0"/>
              <a:t>A</a:t>
            </a:r>
            <a:r>
              <a:rPr lang="en-US" dirty="0" err="1" smtClean="0"/>
              <a:t>rt</a:t>
            </a:r>
            <a:r>
              <a:rPr lang="en-US" dirty="0" smtClean="0"/>
              <a:t> </a:t>
            </a:r>
            <a:r>
              <a:rPr lang="en-US" dirty="0"/>
              <a:t>5(6</a:t>
            </a:r>
            <a:r>
              <a:rPr lang="en-US" dirty="0" smtClean="0"/>
              <a:t>)</a:t>
            </a:r>
            <a:r>
              <a:rPr lang="et-EE" dirty="0" smtClean="0"/>
              <a:t> of </a:t>
            </a:r>
            <a:r>
              <a:rPr lang="et-EE" dirty="0" err="1" smtClean="0"/>
              <a:t>the</a:t>
            </a:r>
            <a:r>
              <a:rPr lang="et-EE" dirty="0" smtClean="0"/>
              <a:t> </a:t>
            </a:r>
            <a:r>
              <a:rPr lang="en-US" dirty="0" smtClean="0"/>
              <a:t>Law Enforcement Act </a:t>
            </a:r>
            <a:r>
              <a:rPr lang="et-EE" dirty="0" smtClean="0"/>
              <a:t>:</a:t>
            </a:r>
            <a:r>
              <a:rPr lang="en-US" dirty="0" smtClean="0"/>
              <a:t> </a:t>
            </a:r>
            <a:r>
              <a:rPr lang="en-US" b="1" dirty="0" smtClean="0"/>
              <a:t>Suspicion of a threat is a situation where on the basis of an objective assessment of circumstances which have appeared the probability that a disturbance is taking place cannot be deemed sufficient but in the case of which there is reason to believe that a disturbance cannot be excluded.</a:t>
            </a:r>
          </a:p>
          <a:p>
            <a:endParaRPr lang="et-EE" b="1" dirty="0" smtClean="0"/>
          </a:p>
          <a:p>
            <a:endParaRPr lang="en-GB" dirty="0"/>
          </a:p>
        </p:txBody>
      </p:sp>
    </p:spTree>
    <p:extLst>
      <p:ext uri="{BB962C8B-B14F-4D97-AF65-F5344CB8AC3E}">
        <p14:creationId xmlns:p14="http://schemas.microsoft.com/office/powerpoint/2010/main" val="2787491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Facts vs suspicions II</a:t>
            </a:r>
            <a:endParaRPr lang="en-US" dirty="0"/>
          </a:p>
        </p:txBody>
      </p:sp>
      <p:sp>
        <p:nvSpPr>
          <p:cNvPr id="3" name="Sisu kohatäide 2"/>
          <p:cNvSpPr>
            <a:spLocks noGrp="1"/>
          </p:cNvSpPr>
          <p:nvPr>
            <p:ph idx="1"/>
          </p:nvPr>
        </p:nvSpPr>
        <p:spPr/>
        <p:txBody>
          <a:bodyPr>
            <a:normAutofit fontScale="92500" lnSpcReduction="20000"/>
          </a:bodyPr>
          <a:lstStyle/>
          <a:p>
            <a:endParaRPr lang="et-EE" b="1" dirty="0" smtClean="0"/>
          </a:p>
          <a:p>
            <a:r>
              <a:rPr lang="et-EE" b="1" dirty="0" smtClean="0"/>
              <a:t>Art 5(7): </a:t>
            </a:r>
            <a:r>
              <a:rPr lang="en-GB" b="1" dirty="0" smtClean="0"/>
              <a:t>Prevention </a:t>
            </a:r>
            <a:r>
              <a:rPr lang="en-GB" b="1" dirty="0"/>
              <a:t>of a threat is that part of law enforcement where there is no suspicion of a threat but where a situation in the occurrence of which a suspicion of a threat or a threat will arise can be deemed possible. Prevention of a threat is, </a:t>
            </a:r>
            <a:r>
              <a:rPr lang="en-GB" b="1" i="1" dirty="0"/>
              <a:t>inter alia</a:t>
            </a:r>
            <a:r>
              <a:rPr lang="en-GB" b="1" dirty="0"/>
              <a:t>, the collection, exchange and analyse of information, and the planning and execution of actions as well as the application of measures of state supervision for countering threats possibly endangering public order in the future, including the prevention of offences.</a:t>
            </a:r>
          </a:p>
        </p:txBody>
      </p:sp>
    </p:spTree>
    <p:extLst>
      <p:ext uri="{BB962C8B-B14F-4D97-AF65-F5344CB8AC3E}">
        <p14:creationId xmlns:p14="http://schemas.microsoft.com/office/powerpoint/2010/main" val="1245159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Thank you for your attention</a:t>
            </a:r>
            <a:endParaRPr lang="en-US" b="1" dirty="0"/>
          </a:p>
        </p:txBody>
      </p:sp>
      <p:sp>
        <p:nvSpPr>
          <p:cNvPr id="3" name="Sisu kohatäide 2"/>
          <p:cNvSpPr>
            <a:spLocks noGrp="1"/>
          </p:cNvSpPr>
          <p:nvPr>
            <p:ph idx="1"/>
          </p:nvPr>
        </p:nvSpPr>
        <p:spPr/>
        <p:txBody>
          <a:bodyPr/>
          <a:lstStyle/>
          <a:p>
            <a:r>
              <a:rPr lang="en-US" dirty="0" smtClean="0"/>
              <a:t>All opinions personal </a:t>
            </a:r>
            <a:endParaRPr lang="et-EE" dirty="0" smtClean="0"/>
          </a:p>
          <a:p>
            <a:r>
              <a:rPr lang="en-US" dirty="0" smtClean="0"/>
              <a:t>Please contact: villem.lapimaa@kohus.ee.</a:t>
            </a:r>
            <a:endParaRPr lang="en-US" dirty="0"/>
          </a:p>
        </p:txBody>
      </p:sp>
    </p:spTree>
    <p:extLst>
      <p:ext uri="{BB962C8B-B14F-4D97-AF65-F5344CB8AC3E}">
        <p14:creationId xmlns:p14="http://schemas.microsoft.com/office/powerpoint/2010/main" val="1191974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400" b="1" dirty="0" smtClean="0">
                <a:solidFill>
                  <a:srgbClr val="A50021"/>
                </a:solidFill>
              </a:rPr>
              <a:t>Estonian administrative courts</a:t>
            </a:r>
            <a:endParaRPr lang="en-US" sz="3400" b="1" dirty="0">
              <a:solidFill>
                <a:srgbClr val="A50021"/>
              </a:solidFill>
            </a:endParaRPr>
          </a:p>
        </p:txBody>
      </p:sp>
      <p:sp>
        <p:nvSpPr>
          <p:cNvPr id="2051" name="Rectangle 3"/>
          <p:cNvSpPr>
            <a:spLocks noGrp="1" noChangeArrowheads="1"/>
          </p:cNvSpPr>
          <p:nvPr>
            <p:ph type="subTitle" idx="1"/>
          </p:nvPr>
        </p:nvSpPr>
        <p:spPr>
          <a:xfrm>
            <a:off x="2195513" y="4797425"/>
            <a:ext cx="6153150" cy="766763"/>
          </a:xfrm>
        </p:spPr>
        <p:txBody>
          <a:bodyPr>
            <a:normAutofit/>
          </a:bodyPr>
          <a:lstStyle/>
          <a:p>
            <a:pPr algn="r"/>
            <a:endParaRPr lang="et-EE" dirty="0">
              <a:solidFill>
                <a:srgbClr val="A50021"/>
              </a:solidFill>
            </a:endParaRPr>
          </a:p>
        </p:txBody>
      </p:sp>
    </p:spTree>
    <p:extLst>
      <p:ext uri="{BB962C8B-B14F-4D97-AF65-F5344CB8AC3E}">
        <p14:creationId xmlns:p14="http://schemas.microsoft.com/office/powerpoint/2010/main" val="1819463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Estonian administrative courts</a:t>
            </a:r>
            <a:endParaRPr lang="en-US" b="1" dirty="0"/>
          </a:p>
        </p:txBody>
      </p:sp>
      <p:sp>
        <p:nvSpPr>
          <p:cNvPr id="3" name="Content Placeholder 2"/>
          <p:cNvSpPr>
            <a:spLocks noGrp="1"/>
          </p:cNvSpPr>
          <p:nvPr>
            <p:ph idx="1"/>
          </p:nvPr>
        </p:nvSpPr>
        <p:spPr/>
        <p:txBody>
          <a:bodyPr>
            <a:normAutofit fontScale="92500"/>
          </a:bodyPr>
          <a:lstStyle/>
          <a:p>
            <a:pPr algn="just"/>
            <a:r>
              <a:rPr lang="en-US" b="1" dirty="0" smtClean="0"/>
              <a:t>Constitutional guarantee for the existence of administrative courts (1st instance)</a:t>
            </a:r>
            <a:r>
              <a:rPr lang="et-EE" b="1" dirty="0" smtClean="0"/>
              <a:t> </a:t>
            </a:r>
            <a:r>
              <a:rPr lang="et-EE" b="1" dirty="0" err="1" smtClean="0"/>
              <a:t>which</a:t>
            </a:r>
            <a:r>
              <a:rPr lang="et-EE" b="1" dirty="0" smtClean="0"/>
              <a:t> are</a:t>
            </a:r>
            <a:r>
              <a:rPr lang="en-US" b="1" dirty="0" smtClean="0"/>
              <a:t> separate from general courts</a:t>
            </a:r>
          </a:p>
          <a:p>
            <a:pPr algn="just"/>
            <a:r>
              <a:rPr lang="en-US" b="1" dirty="0" smtClean="0"/>
              <a:t>Appeal courts and Supreme Court consist of administrative, civil and criminal chambers</a:t>
            </a:r>
          </a:p>
          <a:p>
            <a:pPr algn="just"/>
            <a:r>
              <a:rPr lang="en-US" b="1" dirty="0" smtClean="0"/>
              <a:t>Established in 1993, several reforms over 25 years to create </a:t>
            </a:r>
            <a:r>
              <a:rPr lang="en-US" b="1" dirty="0" smtClean="0"/>
              <a:t>bigger</a:t>
            </a:r>
            <a:r>
              <a:rPr lang="et-EE" b="1" dirty="0" smtClean="0"/>
              <a:t> </a:t>
            </a:r>
            <a:r>
              <a:rPr lang="en-US" b="1" dirty="0" smtClean="0"/>
              <a:t>courts</a:t>
            </a:r>
            <a:endParaRPr lang="en-US" b="1" dirty="0" smtClean="0"/>
          </a:p>
          <a:p>
            <a:pPr algn="just"/>
            <a:r>
              <a:rPr lang="en-US" b="1" dirty="0" smtClean="0"/>
              <a:t>2 administrative courts, both have a regional branch</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smtClean="0"/>
              <a:t>Competence and powers of administrative courts</a:t>
            </a:r>
            <a:endParaRPr lang="en-US" b="1" dirty="0"/>
          </a:p>
        </p:txBody>
      </p:sp>
      <p:sp>
        <p:nvSpPr>
          <p:cNvPr id="3" name="Sisu kohatäide 2"/>
          <p:cNvSpPr>
            <a:spLocks noGrp="1"/>
          </p:cNvSpPr>
          <p:nvPr>
            <p:ph idx="1"/>
          </p:nvPr>
        </p:nvSpPr>
        <p:spPr/>
        <p:txBody>
          <a:bodyPr>
            <a:normAutofit lnSpcReduction="10000"/>
          </a:bodyPr>
          <a:lstStyle/>
          <a:p>
            <a:r>
              <a:rPr lang="en-US" sz="3000" b="1" dirty="0" smtClean="0"/>
              <a:t>Adjudication of disputes under public law and </a:t>
            </a:r>
            <a:r>
              <a:rPr lang="en-US" sz="3000" b="1" dirty="0" smtClean="0"/>
              <a:t>granting certain </a:t>
            </a:r>
            <a:r>
              <a:rPr lang="en-US" sz="3000" b="1" dirty="0" smtClean="0"/>
              <a:t>permissions for the administration to take action</a:t>
            </a:r>
          </a:p>
          <a:p>
            <a:r>
              <a:rPr lang="en-US" sz="3000" b="1" dirty="0" smtClean="0"/>
              <a:t>The court has the power to: a) quash administrative decisions, b) order the administration to take action or refrain from action; and c) award damages.</a:t>
            </a:r>
          </a:p>
          <a:p>
            <a:endParaRPr lang="et-EE" sz="3000" b="1" dirty="0"/>
          </a:p>
        </p:txBody>
      </p:sp>
    </p:spTree>
    <p:extLst>
      <p:ext uri="{BB962C8B-B14F-4D97-AF65-F5344CB8AC3E}">
        <p14:creationId xmlns:p14="http://schemas.microsoft.com/office/powerpoint/2010/main" val="83795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smtClean="0"/>
              <a:t>Administrative courts and politics</a:t>
            </a:r>
            <a:endParaRPr lang="en-US" dirty="0"/>
          </a:p>
        </p:txBody>
      </p:sp>
      <p:sp>
        <p:nvSpPr>
          <p:cNvPr id="3" name="Sisu kohatäide 2"/>
          <p:cNvSpPr>
            <a:spLocks noGrp="1"/>
          </p:cNvSpPr>
          <p:nvPr>
            <p:ph idx="1"/>
          </p:nvPr>
        </p:nvSpPr>
        <p:spPr/>
        <p:txBody>
          <a:bodyPr>
            <a:normAutofit/>
          </a:bodyPr>
          <a:lstStyle/>
          <a:p>
            <a:r>
              <a:rPr lang="en-US" b="1" dirty="0" smtClean="0"/>
              <a:t>The state as the sovereign</a:t>
            </a:r>
            <a:r>
              <a:rPr lang="et-EE" b="1" dirty="0" smtClean="0"/>
              <a:t> </a:t>
            </a:r>
            <a:r>
              <a:rPr lang="et-EE" b="1" i="1" dirty="0" smtClean="0"/>
              <a:t>vs</a:t>
            </a:r>
            <a:r>
              <a:rPr lang="et-EE" b="1" dirty="0" smtClean="0"/>
              <a:t> </a:t>
            </a:r>
            <a:r>
              <a:rPr lang="en-US" b="1" dirty="0" smtClean="0"/>
              <a:t>independent courts</a:t>
            </a:r>
          </a:p>
          <a:p>
            <a:r>
              <a:rPr lang="en-US" b="1" dirty="0" smtClean="0"/>
              <a:t>Art 4 of the </a:t>
            </a:r>
            <a:r>
              <a:rPr lang="et-EE" b="1" dirty="0" smtClean="0"/>
              <a:t>C</a:t>
            </a:r>
            <a:r>
              <a:rPr lang="en-US" b="1" dirty="0" err="1" smtClean="0"/>
              <a:t>onstitution</a:t>
            </a:r>
            <a:r>
              <a:rPr lang="en-US" b="1" dirty="0" smtClean="0"/>
              <a:t>: </a:t>
            </a:r>
            <a:r>
              <a:rPr lang="et-EE" b="1" dirty="0" smtClean="0"/>
              <a:t>„</a:t>
            </a:r>
            <a:r>
              <a:rPr lang="en-US" b="1" dirty="0" smtClean="0"/>
              <a:t>The activities of the </a:t>
            </a:r>
            <a:r>
              <a:rPr lang="en-US" b="1" i="1" dirty="0" err="1" smtClean="0"/>
              <a:t>Riigikogu</a:t>
            </a:r>
            <a:r>
              <a:rPr lang="en-US" b="1" dirty="0" smtClean="0"/>
              <a:t>, the President, the Government and the courts are </a:t>
            </a:r>
            <a:r>
              <a:rPr lang="en-US" b="1" dirty="0" err="1" smtClean="0"/>
              <a:t>organised</a:t>
            </a:r>
            <a:r>
              <a:rPr lang="en-US" b="1" dirty="0" smtClean="0"/>
              <a:t> in </a:t>
            </a:r>
            <a:r>
              <a:rPr lang="en-US" b="1" dirty="0" smtClean="0"/>
              <a:t>accordance with the principles of </a:t>
            </a:r>
            <a:r>
              <a:rPr lang="en-US" b="1" u="sng" dirty="0" smtClean="0"/>
              <a:t>separation</a:t>
            </a:r>
            <a:r>
              <a:rPr lang="en-US" b="1" dirty="0" smtClean="0"/>
              <a:t> and </a:t>
            </a:r>
            <a:r>
              <a:rPr lang="en-US" b="1" u="sng" dirty="0" smtClean="0"/>
              <a:t>balance</a:t>
            </a:r>
            <a:r>
              <a:rPr lang="en-US" b="1" dirty="0" smtClean="0"/>
              <a:t> of powers.</a:t>
            </a:r>
            <a:r>
              <a:rPr lang="et-EE" b="1" dirty="0" smtClean="0"/>
              <a:t>“</a:t>
            </a:r>
            <a:endParaRPr lang="en-US" b="1" dirty="0" smtClean="0"/>
          </a:p>
          <a:p>
            <a:r>
              <a:rPr lang="en-US" b="1" dirty="0" smtClean="0"/>
              <a:t>Inherent conflicts and accusations of judicial activism</a:t>
            </a:r>
          </a:p>
          <a:p>
            <a:endParaRPr lang="et-EE" dirty="0" smtClean="0"/>
          </a:p>
          <a:p>
            <a:endParaRPr lang="et-EE" dirty="0"/>
          </a:p>
        </p:txBody>
      </p:sp>
    </p:spTree>
    <p:extLst>
      <p:ext uri="{BB962C8B-B14F-4D97-AF65-F5344CB8AC3E}">
        <p14:creationId xmlns:p14="http://schemas.microsoft.com/office/powerpoint/2010/main" val="1903357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The nature of judicial control</a:t>
            </a:r>
            <a:endParaRPr lang="en-US" b="1" dirty="0"/>
          </a:p>
        </p:txBody>
      </p:sp>
      <p:sp>
        <p:nvSpPr>
          <p:cNvPr id="3" name="Sisu kohatäide 2"/>
          <p:cNvSpPr>
            <a:spLocks noGrp="1"/>
          </p:cNvSpPr>
          <p:nvPr>
            <p:ph idx="1"/>
          </p:nvPr>
        </p:nvSpPr>
        <p:spPr/>
        <p:txBody>
          <a:bodyPr>
            <a:normAutofit fontScale="92500"/>
          </a:bodyPr>
          <a:lstStyle/>
          <a:p>
            <a:r>
              <a:rPr lang="en-US" b="1" dirty="0" smtClean="0"/>
              <a:t>The court interprets the law independently of the opinion of any other state body</a:t>
            </a:r>
          </a:p>
          <a:p>
            <a:r>
              <a:rPr lang="en-US" b="1" dirty="0" smtClean="0"/>
              <a:t>The court establishes the facts of the case</a:t>
            </a:r>
          </a:p>
          <a:p>
            <a:r>
              <a:rPr lang="en-US" b="1" dirty="0" smtClean="0"/>
              <a:t>Complete (full) control: </a:t>
            </a:r>
            <a:r>
              <a:rPr lang="et-EE" b="1" dirty="0" smtClean="0"/>
              <a:t>in </a:t>
            </a:r>
            <a:r>
              <a:rPr lang="en-US" b="1" dirty="0" smtClean="0"/>
              <a:t>tax disputes, refusals of the administration to award damages, asylum cases</a:t>
            </a:r>
          </a:p>
          <a:p>
            <a:r>
              <a:rPr lang="en-US" b="1" dirty="0" smtClean="0"/>
              <a:t>Limited control: over administrative acts or action where the administration has discretionary powers</a:t>
            </a:r>
            <a:endParaRPr lang="en-US" b="1" dirty="0"/>
          </a:p>
        </p:txBody>
      </p:sp>
    </p:spTree>
    <p:extLst>
      <p:ext uri="{BB962C8B-B14F-4D97-AF65-F5344CB8AC3E}">
        <p14:creationId xmlns:p14="http://schemas.microsoft.com/office/powerpoint/2010/main" val="4143094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smtClean="0"/>
              <a:t>Undefined legal concepts</a:t>
            </a:r>
            <a:r>
              <a:rPr lang="et-EE" b="1" dirty="0" smtClean="0"/>
              <a:t> (ULC)</a:t>
            </a:r>
            <a:endParaRPr lang="en-US" b="1" dirty="0"/>
          </a:p>
        </p:txBody>
      </p:sp>
      <p:sp>
        <p:nvSpPr>
          <p:cNvPr id="3" name="Sisu kohatäide 2"/>
          <p:cNvSpPr>
            <a:spLocks noGrp="1"/>
          </p:cNvSpPr>
          <p:nvPr>
            <p:ph idx="1"/>
          </p:nvPr>
        </p:nvSpPr>
        <p:spPr/>
        <p:txBody>
          <a:bodyPr>
            <a:normAutofit lnSpcReduction="10000"/>
          </a:bodyPr>
          <a:lstStyle/>
          <a:p>
            <a:r>
              <a:rPr lang="en-US" b="1" dirty="0" smtClean="0"/>
              <a:t>Not clearly defined legal concepts such as „reasonable time“, „public interest“, „good manners“; „risk of absconding“</a:t>
            </a:r>
          </a:p>
          <a:p>
            <a:r>
              <a:rPr lang="en-US" b="1" dirty="0" smtClean="0"/>
              <a:t>Historically, ULC-s were treated as falling under the administration´s discretion</a:t>
            </a:r>
            <a:endParaRPr lang="et-EE" b="1" dirty="0" smtClean="0"/>
          </a:p>
          <a:p>
            <a:r>
              <a:rPr lang="en-US" b="1" dirty="0" smtClean="0"/>
              <a:t>However, recent doctrine and jurisprudence confirms that interpreting such concepts is not </a:t>
            </a:r>
            <a:r>
              <a:rPr lang="en-US" b="1" dirty="0" smtClean="0"/>
              <a:t>a reserved</a:t>
            </a:r>
            <a:r>
              <a:rPr lang="et-EE" b="1" dirty="0" smtClean="0"/>
              <a:t> </a:t>
            </a:r>
            <a:r>
              <a:rPr lang="en-US" b="1" dirty="0" smtClean="0"/>
              <a:t>monopoly </a:t>
            </a:r>
            <a:r>
              <a:rPr lang="en-US" b="1" dirty="0" smtClean="0"/>
              <a:t>of the administration, but it is a matter of </a:t>
            </a:r>
            <a:r>
              <a:rPr lang="en-US" b="1" i="1" dirty="0" err="1" smtClean="0"/>
              <a:t>iura</a:t>
            </a:r>
            <a:r>
              <a:rPr lang="en-US" b="1" i="1" dirty="0" smtClean="0"/>
              <a:t> </a:t>
            </a:r>
            <a:r>
              <a:rPr lang="en-US" b="1" i="1" dirty="0" err="1" smtClean="0"/>
              <a:t>novit</a:t>
            </a:r>
            <a:r>
              <a:rPr lang="en-US" b="1" i="1" dirty="0" smtClean="0"/>
              <a:t> curia </a:t>
            </a:r>
            <a:endParaRPr lang="en-US" b="1" i="1" dirty="0"/>
          </a:p>
        </p:txBody>
      </p:sp>
    </p:spTree>
    <p:extLst>
      <p:ext uri="{BB962C8B-B14F-4D97-AF65-F5344CB8AC3E}">
        <p14:creationId xmlns:p14="http://schemas.microsoft.com/office/powerpoint/2010/main" val="2803322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b="1" dirty="0" smtClean="0"/>
              <a:t>Undefined legal concepts</a:t>
            </a:r>
            <a:r>
              <a:rPr lang="et-EE" b="1" dirty="0" smtClean="0"/>
              <a:t> II</a:t>
            </a:r>
            <a:endParaRPr lang="en-US" b="1" dirty="0"/>
          </a:p>
        </p:txBody>
      </p:sp>
      <p:sp>
        <p:nvSpPr>
          <p:cNvPr id="3" name="Sisu kohatäide 2"/>
          <p:cNvSpPr>
            <a:spLocks noGrp="1"/>
          </p:cNvSpPr>
          <p:nvPr>
            <p:ph idx="1"/>
          </p:nvPr>
        </p:nvSpPr>
        <p:spPr/>
        <p:txBody>
          <a:bodyPr>
            <a:normAutofit lnSpcReduction="10000"/>
          </a:bodyPr>
          <a:lstStyle/>
          <a:p>
            <a:r>
              <a:rPr lang="en-US" b="1" dirty="0" smtClean="0"/>
              <a:t>The court may substitute the administration´s interpretation of the law with the court´s interpretation of the same law</a:t>
            </a:r>
          </a:p>
          <a:p>
            <a:r>
              <a:rPr lang="en-US" b="1" dirty="0" smtClean="0"/>
              <a:t>Recent case of the Supreme Court on how to interpret „the threat to public order and national security“</a:t>
            </a:r>
            <a:r>
              <a:rPr lang="et-EE" b="1" dirty="0" smtClean="0"/>
              <a:t> </a:t>
            </a:r>
            <a:r>
              <a:rPr lang="en-US" b="1" dirty="0" smtClean="0"/>
              <a:t>as ground of refusing a residence permit, 19.02.2019, no 3-17-1545</a:t>
            </a:r>
            <a:endParaRPr lang="et-EE" b="1" dirty="0" smtClean="0"/>
          </a:p>
          <a:p>
            <a:r>
              <a:rPr lang="en-US" b="1" dirty="0" smtClean="0"/>
              <a:t>Making a prognosis = evaluation of evidence + interpretation of law. Court exercises full control</a:t>
            </a:r>
          </a:p>
          <a:p>
            <a:endParaRPr lang="et-EE" b="1" dirty="0" smtClean="0"/>
          </a:p>
          <a:p>
            <a:endParaRPr lang="en-GB" dirty="0"/>
          </a:p>
        </p:txBody>
      </p:sp>
    </p:spTree>
    <p:extLst>
      <p:ext uri="{BB962C8B-B14F-4D97-AF65-F5344CB8AC3E}">
        <p14:creationId xmlns:p14="http://schemas.microsoft.com/office/powerpoint/2010/main" val="1889628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n-US" b="1" dirty="0" smtClean="0"/>
              <a:t>Undefined legal concepts and a margin of appreciation</a:t>
            </a:r>
            <a:endParaRPr lang="en-US" b="1" dirty="0"/>
          </a:p>
        </p:txBody>
      </p:sp>
      <p:sp>
        <p:nvSpPr>
          <p:cNvPr id="3" name="Sisu kohatäide 2"/>
          <p:cNvSpPr>
            <a:spLocks noGrp="1"/>
          </p:cNvSpPr>
          <p:nvPr>
            <p:ph idx="1"/>
          </p:nvPr>
        </p:nvSpPr>
        <p:spPr/>
        <p:txBody>
          <a:bodyPr>
            <a:normAutofit lnSpcReduction="10000"/>
          </a:bodyPr>
          <a:lstStyle/>
          <a:p>
            <a:r>
              <a:rPr lang="en-US" b="1" dirty="0" smtClean="0"/>
              <a:t>Supreme Court elaborated in </a:t>
            </a:r>
            <a:r>
              <a:rPr lang="et-EE" b="1" dirty="0" err="1" smtClean="0"/>
              <a:t>case</a:t>
            </a:r>
            <a:r>
              <a:rPr lang="et-EE" b="1" dirty="0" smtClean="0"/>
              <a:t> no </a:t>
            </a:r>
            <a:r>
              <a:rPr lang="en-US" b="1" dirty="0" smtClean="0"/>
              <a:t>3-17-1545 that a law or the nature of the matter at hand may accord the administration a certain margin of appreciation, </a:t>
            </a:r>
            <a:r>
              <a:rPr lang="en-US" b="1" dirty="0" err="1" smtClean="0"/>
              <a:t>e.g</a:t>
            </a:r>
            <a:r>
              <a:rPr lang="en-US" b="1" dirty="0" smtClean="0"/>
              <a:t> when making prognostic decisions or making assessments that are not determined by legal rules</a:t>
            </a:r>
          </a:p>
          <a:p>
            <a:r>
              <a:rPr lang="en-US" b="1" dirty="0" err="1" smtClean="0"/>
              <a:t>Beurteilungsspielraum</a:t>
            </a:r>
            <a:r>
              <a:rPr lang="en-US" b="1" dirty="0" smtClean="0"/>
              <a:t> in German doctrine</a:t>
            </a:r>
          </a:p>
          <a:p>
            <a:r>
              <a:rPr lang="en-US" b="1" dirty="0" smtClean="0"/>
              <a:t>Exam evaluations and other pedagogical decisions, expert decisions, risk assessment</a:t>
            </a:r>
          </a:p>
          <a:p>
            <a:endParaRPr lang="en-GB" b="1" dirty="0"/>
          </a:p>
        </p:txBody>
      </p:sp>
    </p:spTree>
    <p:extLst>
      <p:ext uri="{BB962C8B-B14F-4D97-AF65-F5344CB8AC3E}">
        <p14:creationId xmlns:p14="http://schemas.microsoft.com/office/powerpoint/2010/main" val="224169787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aniline">
  <a:themeElements>
    <a:clrScheme name="Orgaaniline">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aniline">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aniline">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2462</TotalTime>
  <Words>1035</Words>
  <Application>Microsoft Office PowerPoint</Application>
  <PresentationFormat>Ekraaniseanss (4:3)</PresentationFormat>
  <Paragraphs>65</Paragraphs>
  <Slides>19</Slides>
  <Notes>1</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19</vt:i4>
      </vt:variant>
    </vt:vector>
  </HeadingPairs>
  <TitlesOfParts>
    <vt:vector size="23" baseType="lpstr">
      <vt:lpstr>Arial</vt:lpstr>
      <vt:lpstr>Calibri</vt:lpstr>
      <vt:lpstr>Garamond</vt:lpstr>
      <vt:lpstr>Orgaaniline</vt:lpstr>
      <vt:lpstr>Judicial control over decisions made at the discretion of administration  Riga, 06.09.2019</vt:lpstr>
      <vt:lpstr>Estonian administrative courts</vt:lpstr>
      <vt:lpstr>Estonian administrative courts</vt:lpstr>
      <vt:lpstr>Competence and powers of administrative courts</vt:lpstr>
      <vt:lpstr>Administrative courts and politics</vt:lpstr>
      <vt:lpstr>The nature of judicial control</vt:lpstr>
      <vt:lpstr>Undefined legal concepts (ULC)</vt:lpstr>
      <vt:lpstr>Undefined legal concepts II</vt:lpstr>
      <vt:lpstr>Undefined legal concepts and a margin of appreciation</vt:lpstr>
      <vt:lpstr>Control over discretion of the administration</vt:lpstr>
      <vt:lpstr>Discretion</vt:lpstr>
      <vt:lpstr>Importance of judicial control</vt:lpstr>
      <vt:lpstr>Procedural law I</vt:lpstr>
      <vt:lpstr>Procedural law II</vt:lpstr>
      <vt:lpstr>Different tests I</vt:lpstr>
      <vt:lpstr>Different tests II</vt:lpstr>
      <vt:lpstr>Facts vs suspicions I</vt:lpstr>
      <vt:lpstr>Facts vs suspicions II</vt:lpstr>
      <vt:lpstr>Thank you for your attention</vt:lpstr>
    </vt:vector>
  </TitlesOfParts>
  <Company>Justiitsministeerium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Slaid 1</dc:title>
  <dc:creator>teele.sepp</dc:creator>
  <cp:lastModifiedBy>Villem Lapimaa</cp:lastModifiedBy>
  <cp:revision>239</cp:revision>
  <dcterms:created xsi:type="dcterms:W3CDTF">2010-05-10T08:47:35Z</dcterms:created>
  <dcterms:modified xsi:type="dcterms:W3CDTF">2019-09-05T16:07:08Z</dcterms:modified>
</cp:coreProperties>
</file>