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7.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handoutMasterIdLst>
    <p:handoutMasterId r:id="rId15"/>
  </p:handoutMasterIdLst>
  <p:sldIdLst>
    <p:sldId id="257" r:id="rId2"/>
    <p:sldId id="267" r:id="rId3"/>
    <p:sldId id="275" r:id="rId4"/>
    <p:sldId id="276" r:id="rId5"/>
    <p:sldId id="282" r:id="rId6"/>
    <p:sldId id="279" r:id="rId7"/>
    <p:sldId id="280" r:id="rId8"/>
    <p:sldId id="283" r:id="rId9"/>
    <p:sldId id="284" r:id="rId10"/>
    <p:sldId id="268" r:id="rId11"/>
    <p:sldId id="278" r:id="rId12"/>
    <p:sldId id="263" r:id="rId13"/>
  </p:sldIdLst>
  <p:sldSz cx="12192000" cy="6858000"/>
  <p:notesSz cx="6858000" cy="9144000"/>
  <p:defaultText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78138" autoAdjust="0"/>
  </p:normalViewPr>
  <p:slideViewPr>
    <p:cSldViewPr snapToGrid="0">
      <p:cViewPr varScale="1">
        <p:scale>
          <a:sx n="52" d="100"/>
          <a:sy n="52" d="100"/>
        </p:scale>
        <p:origin x="1112" y="48"/>
      </p:cViewPr>
      <p:guideLst/>
    </p:cSldViewPr>
  </p:slideViewPr>
  <p:notesTextViewPr>
    <p:cViewPr>
      <p:scale>
        <a:sx n="1" d="1"/>
        <a:sy n="1" d="1"/>
      </p:scale>
      <p:origin x="0" y="0"/>
    </p:cViewPr>
  </p:notesTextViewPr>
  <p:notesViewPr>
    <p:cSldViewPr snapToGrid="0">
      <p:cViewPr varScale="1">
        <p:scale>
          <a:sx n="96" d="100"/>
          <a:sy n="96" d="100"/>
        </p:scale>
        <p:origin x="270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ekarklina01\AppData\Local\Microsoft\Windows\INetCache\Content.Outlook\VAD4KYAR\Dati_EK%20kopija.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ekarklina01\AppData\Local\Microsoft\Windows\INetCache\Content.Outlook\VAD4KYAR\Dati_EK%20kopija.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Darbgr&#257;mata1"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Darbgr&#257;mata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ekarklina01\AppData\Local\Microsoft\Windows\INetCache\Content.Outlook\VAD4KYAR\Elizai.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6912515565183988E-2"/>
          <c:y val="1.9383424529560923E-2"/>
          <c:w val="0.87487564054493183"/>
          <c:h val="0.81574371000235135"/>
        </c:manualLayout>
      </c:layout>
      <c:lineChart>
        <c:grouping val="standard"/>
        <c:varyColors val="0"/>
        <c:ser>
          <c:idx val="0"/>
          <c:order val="0"/>
          <c:tx>
            <c:strRef>
              <c:f>Lapa1!$E$54</c:f>
              <c:strCache>
                <c:ptCount val="1"/>
                <c:pt idx="0">
                  <c:v>Manas lietas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Lapa1!$F$53:$H$53</c:f>
              <c:numCache>
                <c:formatCode>General</c:formatCode>
                <c:ptCount val="3"/>
                <c:pt idx="0">
                  <c:v>2018</c:v>
                </c:pt>
                <c:pt idx="1">
                  <c:v>2019</c:v>
                </c:pt>
                <c:pt idx="2">
                  <c:v>2020</c:v>
                </c:pt>
              </c:numCache>
            </c:numRef>
          </c:cat>
          <c:val>
            <c:numRef>
              <c:f>Lapa1!$F$54:$H$54</c:f>
              <c:numCache>
                <c:formatCode>0</c:formatCode>
                <c:ptCount val="3"/>
                <c:pt idx="0">
                  <c:v>210070</c:v>
                </c:pt>
                <c:pt idx="1">
                  <c:v>284893</c:v>
                </c:pt>
                <c:pt idx="2">
                  <c:v>325123</c:v>
                </c:pt>
              </c:numCache>
            </c:numRef>
          </c:val>
          <c:smooth val="0"/>
          <c:extLst>
            <c:ext xmlns:c16="http://schemas.microsoft.com/office/drawing/2014/chart" uri="{C3380CC4-5D6E-409C-BE32-E72D297353CC}">
              <c16:uniqueId val="{00000000-E82D-4E0C-A8D3-6ABA17E1D541}"/>
            </c:ext>
          </c:extLst>
        </c:ser>
        <c:ser>
          <c:idx val="1"/>
          <c:order val="1"/>
          <c:tx>
            <c:strRef>
              <c:f>Lapa1!$E$55</c:f>
              <c:strCache>
                <c:ptCount val="1"/>
                <c:pt idx="0">
                  <c:v>Advokātu kalendārs</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Lapa1!$F$53:$H$53</c:f>
              <c:numCache>
                <c:formatCode>General</c:formatCode>
                <c:ptCount val="3"/>
                <c:pt idx="0">
                  <c:v>2018</c:v>
                </c:pt>
                <c:pt idx="1">
                  <c:v>2019</c:v>
                </c:pt>
                <c:pt idx="2">
                  <c:v>2020</c:v>
                </c:pt>
              </c:numCache>
            </c:numRef>
          </c:cat>
          <c:val>
            <c:numRef>
              <c:f>Lapa1!$F$55:$H$55</c:f>
              <c:numCache>
                <c:formatCode>0</c:formatCode>
                <c:ptCount val="3"/>
                <c:pt idx="0">
                  <c:v>53427</c:v>
                </c:pt>
                <c:pt idx="1">
                  <c:v>62217</c:v>
                </c:pt>
                <c:pt idx="2">
                  <c:v>62878</c:v>
                </c:pt>
              </c:numCache>
            </c:numRef>
          </c:val>
          <c:smooth val="0"/>
          <c:extLst>
            <c:ext xmlns:c16="http://schemas.microsoft.com/office/drawing/2014/chart" uri="{C3380CC4-5D6E-409C-BE32-E72D297353CC}">
              <c16:uniqueId val="{00000001-E82D-4E0C-A8D3-6ABA17E1D541}"/>
            </c:ext>
          </c:extLst>
        </c:ser>
        <c:ser>
          <c:idx val="2"/>
          <c:order val="2"/>
          <c:tx>
            <c:strRef>
              <c:f>Lapa1!$E$56</c:f>
              <c:strCache>
                <c:ptCount val="1"/>
                <c:pt idx="0">
                  <c:v>E-veidlapas tiesai</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Lapa1!$F$53:$H$53</c:f>
              <c:numCache>
                <c:formatCode>General</c:formatCode>
                <c:ptCount val="3"/>
                <c:pt idx="0">
                  <c:v>2018</c:v>
                </c:pt>
                <c:pt idx="1">
                  <c:v>2019</c:v>
                </c:pt>
                <c:pt idx="2">
                  <c:v>2020</c:v>
                </c:pt>
              </c:numCache>
            </c:numRef>
          </c:cat>
          <c:val>
            <c:numRef>
              <c:f>Lapa1!$F$56:$H$56</c:f>
              <c:numCache>
                <c:formatCode>0</c:formatCode>
                <c:ptCount val="3"/>
                <c:pt idx="0">
                  <c:v>14498</c:v>
                </c:pt>
                <c:pt idx="1">
                  <c:v>15259</c:v>
                </c:pt>
                <c:pt idx="2">
                  <c:v>15035</c:v>
                </c:pt>
              </c:numCache>
            </c:numRef>
          </c:val>
          <c:smooth val="0"/>
          <c:extLst>
            <c:ext xmlns:c16="http://schemas.microsoft.com/office/drawing/2014/chart" uri="{C3380CC4-5D6E-409C-BE32-E72D297353CC}">
              <c16:uniqueId val="{00000002-E82D-4E0C-A8D3-6ABA17E1D541}"/>
            </c:ext>
          </c:extLst>
        </c:ser>
        <c:dLbls>
          <c:dLblPos val="t"/>
          <c:showLegendKey val="0"/>
          <c:showVal val="1"/>
          <c:showCatName val="0"/>
          <c:showSerName val="0"/>
          <c:showPercent val="0"/>
          <c:showBubbleSize val="0"/>
        </c:dLbls>
        <c:smooth val="0"/>
        <c:axId val="677139232"/>
        <c:axId val="677138904"/>
      </c:lineChart>
      <c:catAx>
        <c:axId val="6771392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677138904"/>
        <c:crosses val="autoZero"/>
        <c:auto val="1"/>
        <c:lblAlgn val="ctr"/>
        <c:lblOffset val="100"/>
        <c:noMultiLvlLbl val="0"/>
      </c:catAx>
      <c:valAx>
        <c:axId val="677138904"/>
        <c:scaling>
          <c:orientation val="minMax"/>
          <c:max val="460000"/>
          <c:min val="10000"/>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6771392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Lapa1!$E$78</c:f>
              <c:strCache>
                <c:ptCount val="1"/>
                <c:pt idx="0">
                  <c:v>Tiesvedības gaita</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Lapa1!$F$77:$H$77</c:f>
              <c:numCache>
                <c:formatCode>General</c:formatCode>
                <c:ptCount val="3"/>
                <c:pt idx="0">
                  <c:v>2018</c:v>
                </c:pt>
                <c:pt idx="1">
                  <c:v>2019</c:v>
                </c:pt>
                <c:pt idx="2">
                  <c:v>2020</c:v>
                </c:pt>
              </c:numCache>
            </c:numRef>
          </c:cat>
          <c:val>
            <c:numRef>
              <c:f>Lapa1!$F$78:$H$78</c:f>
              <c:numCache>
                <c:formatCode>General</c:formatCode>
                <c:ptCount val="3"/>
                <c:pt idx="0">
                  <c:v>839804</c:v>
                </c:pt>
                <c:pt idx="1">
                  <c:v>851730</c:v>
                </c:pt>
                <c:pt idx="2">
                  <c:v>884295</c:v>
                </c:pt>
              </c:numCache>
            </c:numRef>
          </c:val>
          <c:smooth val="0"/>
          <c:extLst>
            <c:ext xmlns:c16="http://schemas.microsoft.com/office/drawing/2014/chart" uri="{C3380CC4-5D6E-409C-BE32-E72D297353CC}">
              <c16:uniqueId val="{00000000-20D8-4FDA-AD44-D6C3D2AC9090}"/>
            </c:ext>
          </c:extLst>
        </c:ser>
        <c:ser>
          <c:idx val="1"/>
          <c:order val="1"/>
          <c:tx>
            <c:strRef>
              <c:f>Lapa1!$E$79</c:f>
              <c:strCache>
                <c:ptCount val="1"/>
                <c:pt idx="0">
                  <c:v>Tiesu kalendāri</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Lapa1!$F$77:$H$77</c:f>
              <c:numCache>
                <c:formatCode>General</c:formatCode>
                <c:ptCount val="3"/>
                <c:pt idx="0">
                  <c:v>2018</c:v>
                </c:pt>
                <c:pt idx="1">
                  <c:v>2019</c:v>
                </c:pt>
                <c:pt idx="2">
                  <c:v>2020</c:v>
                </c:pt>
              </c:numCache>
            </c:numRef>
          </c:cat>
          <c:val>
            <c:numRef>
              <c:f>Lapa1!$F$79:$H$79</c:f>
              <c:numCache>
                <c:formatCode>General</c:formatCode>
                <c:ptCount val="3"/>
                <c:pt idx="0">
                  <c:v>146439</c:v>
                </c:pt>
                <c:pt idx="1">
                  <c:v>184459</c:v>
                </c:pt>
                <c:pt idx="2">
                  <c:v>192073</c:v>
                </c:pt>
              </c:numCache>
            </c:numRef>
          </c:val>
          <c:smooth val="0"/>
          <c:extLst>
            <c:ext xmlns:c16="http://schemas.microsoft.com/office/drawing/2014/chart" uri="{C3380CC4-5D6E-409C-BE32-E72D297353CC}">
              <c16:uniqueId val="{00000001-20D8-4FDA-AD44-D6C3D2AC9090}"/>
            </c:ext>
          </c:extLst>
        </c:ser>
        <c:ser>
          <c:idx val="2"/>
          <c:order val="2"/>
          <c:tx>
            <c:strRef>
              <c:f>Lapa1!$E$80</c:f>
              <c:strCache>
                <c:ptCount val="1"/>
                <c:pt idx="0">
                  <c:v>Anonimizēti nolēmumi</c:v>
                </c:pt>
              </c:strCache>
            </c:strRef>
          </c:tx>
          <c:spPr>
            <a:ln w="28575" cap="rnd">
              <a:solidFill>
                <a:schemeClr val="accent3"/>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Lapa1!$F$77:$H$77</c:f>
              <c:numCache>
                <c:formatCode>General</c:formatCode>
                <c:ptCount val="3"/>
                <c:pt idx="0">
                  <c:v>2018</c:v>
                </c:pt>
                <c:pt idx="1">
                  <c:v>2019</c:v>
                </c:pt>
                <c:pt idx="2">
                  <c:v>2020</c:v>
                </c:pt>
              </c:numCache>
            </c:numRef>
          </c:cat>
          <c:val>
            <c:numRef>
              <c:f>Lapa1!$F$80:$H$80</c:f>
              <c:numCache>
                <c:formatCode>General</c:formatCode>
                <c:ptCount val="3"/>
                <c:pt idx="0">
                  <c:v>187285</c:v>
                </c:pt>
                <c:pt idx="1">
                  <c:v>194724</c:v>
                </c:pt>
                <c:pt idx="2">
                  <c:v>188726</c:v>
                </c:pt>
              </c:numCache>
            </c:numRef>
          </c:val>
          <c:smooth val="0"/>
          <c:extLst>
            <c:ext xmlns:c16="http://schemas.microsoft.com/office/drawing/2014/chart" uri="{C3380CC4-5D6E-409C-BE32-E72D297353CC}">
              <c16:uniqueId val="{00000002-20D8-4FDA-AD44-D6C3D2AC9090}"/>
            </c:ext>
          </c:extLst>
        </c:ser>
        <c:dLbls>
          <c:dLblPos val="t"/>
          <c:showLegendKey val="0"/>
          <c:showVal val="1"/>
          <c:showCatName val="0"/>
          <c:showSerName val="0"/>
          <c:showPercent val="0"/>
          <c:showBubbleSize val="0"/>
        </c:dLbls>
        <c:smooth val="0"/>
        <c:axId val="467979664"/>
        <c:axId val="467983600"/>
      </c:lineChart>
      <c:catAx>
        <c:axId val="4679796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67983600"/>
        <c:crosses val="autoZero"/>
        <c:auto val="1"/>
        <c:lblAlgn val="ctr"/>
        <c:lblOffset val="100"/>
        <c:noMultiLvlLbl val="0"/>
      </c:catAx>
      <c:valAx>
        <c:axId val="467983600"/>
        <c:scaling>
          <c:orientation val="minMax"/>
          <c:min val="500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4679796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legend>
    <c:plotVisOnly val="1"/>
    <c:dispBlanksAs val="zero"/>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881336528187474E-2"/>
          <c:y val="0.13150208832699253"/>
          <c:w val="0.88028756609200809"/>
          <c:h val="0.7717203699359545"/>
        </c:manualLayout>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Lapa1!$E$20:$E$25</c:f>
              <c:strCache>
                <c:ptCount val="6"/>
                <c:pt idx="0">
                  <c:v>janvāris</c:v>
                </c:pt>
                <c:pt idx="1">
                  <c:v>februāris</c:v>
                </c:pt>
                <c:pt idx="2">
                  <c:v>marts</c:v>
                </c:pt>
                <c:pt idx="3">
                  <c:v>aprīlis</c:v>
                </c:pt>
                <c:pt idx="4">
                  <c:v>maijs</c:v>
                </c:pt>
                <c:pt idx="5">
                  <c:v>jūnijs</c:v>
                </c:pt>
              </c:strCache>
            </c:strRef>
          </c:cat>
          <c:val>
            <c:numRef>
              <c:f>Lapa1!$F$20:$F$25</c:f>
              <c:numCache>
                <c:formatCode>General</c:formatCode>
                <c:ptCount val="6"/>
                <c:pt idx="0">
                  <c:v>82</c:v>
                </c:pt>
                <c:pt idx="1">
                  <c:v>111</c:v>
                </c:pt>
                <c:pt idx="2">
                  <c:v>179</c:v>
                </c:pt>
                <c:pt idx="3">
                  <c:v>191</c:v>
                </c:pt>
                <c:pt idx="4">
                  <c:v>264</c:v>
                </c:pt>
                <c:pt idx="5">
                  <c:v>287</c:v>
                </c:pt>
              </c:numCache>
            </c:numRef>
          </c:val>
          <c:smooth val="0"/>
          <c:extLst>
            <c:ext xmlns:c16="http://schemas.microsoft.com/office/drawing/2014/chart" uri="{C3380CC4-5D6E-409C-BE32-E72D297353CC}">
              <c16:uniqueId val="{00000000-DDBD-477A-83E8-F57886A1EA09}"/>
            </c:ext>
          </c:extLst>
        </c:ser>
        <c:dLbls>
          <c:dLblPos val="t"/>
          <c:showLegendKey val="0"/>
          <c:showVal val="1"/>
          <c:showCatName val="0"/>
          <c:showSerName val="0"/>
          <c:showPercent val="0"/>
          <c:showBubbleSize val="0"/>
        </c:dLbls>
        <c:smooth val="0"/>
        <c:axId val="350434992"/>
        <c:axId val="350435648"/>
      </c:lineChart>
      <c:catAx>
        <c:axId val="3504349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350435648"/>
        <c:crosses val="autoZero"/>
        <c:auto val="1"/>
        <c:lblAlgn val="ctr"/>
        <c:lblOffset val="100"/>
        <c:noMultiLvlLbl val="0"/>
      </c:catAx>
      <c:valAx>
        <c:axId val="3504356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3504349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Lapa1!$D$6:$D$10</c:f>
              <c:numCache>
                <c:formatCode>General</c:formatCode>
                <c:ptCount val="5"/>
                <c:pt idx="0">
                  <c:v>2017</c:v>
                </c:pt>
                <c:pt idx="1">
                  <c:v>2018</c:v>
                </c:pt>
                <c:pt idx="2">
                  <c:v>2019</c:v>
                </c:pt>
                <c:pt idx="3">
                  <c:v>2020</c:v>
                </c:pt>
                <c:pt idx="4">
                  <c:v>2021</c:v>
                </c:pt>
              </c:numCache>
            </c:numRef>
          </c:cat>
          <c:val>
            <c:numRef>
              <c:f>Lapa1!$E$6:$E$10</c:f>
              <c:numCache>
                <c:formatCode>General</c:formatCode>
                <c:ptCount val="5"/>
                <c:pt idx="0">
                  <c:v>200147</c:v>
                </c:pt>
                <c:pt idx="1">
                  <c:v>258395</c:v>
                </c:pt>
                <c:pt idx="2">
                  <c:v>317479</c:v>
                </c:pt>
                <c:pt idx="3">
                  <c:v>550911</c:v>
                </c:pt>
                <c:pt idx="4">
                  <c:v>401945</c:v>
                </c:pt>
              </c:numCache>
            </c:numRef>
          </c:val>
          <c:smooth val="0"/>
          <c:extLst>
            <c:ext xmlns:c16="http://schemas.microsoft.com/office/drawing/2014/chart" uri="{C3380CC4-5D6E-409C-BE32-E72D297353CC}">
              <c16:uniqueId val="{00000000-BB96-4F3A-BCF1-113611E56C6F}"/>
            </c:ext>
          </c:extLst>
        </c:ser>
        <c:dLbls>
          <c:dLblPos val="t"/>
          <c:showLegendKey val="0"/>
          <c:showVal val="1"/>
          <c:showCatName val="0"/>
          <c:showSerName val="0"/>
          <c:showPercent val="0"/>
          <c:showBubbleSize val="0"/>
        </c:dLbls>
        <c:smooth val="0"/>
        <c:axId val="350220888"/>
        <c:axId val="350221216"/>
      </c:lineChart>
      <c:catAx>
        <c:axId val="350220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350221216"/>
        <c:crosses val="autoZero"/>
        <c:auto val="1"/>
        <c:lblAlgn val="ctr"/>
        <c:lblOffset val="100"/>
        <c:noMultiLvlLbl val="0"/>
      </c:catAx>
      <c:valAx>
        <c:axId val="35022121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lv-LV"/>
          </a:p>
        </c:txPr>
        <c:crossAx val="350220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lv-LV"/>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lv-LV"/>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Lapa1!$C$2</c:f>
              <c:strCache>
                <c:ptCount val="1"/>
                <c:pt idx="0">
                  <c:v>Pieteikumu skaits</c:v>
                </c:pt>
              </c:strCache>
            </c:strRef>
          </c:tx>
          <c:spPr>
            <a:ln w="28575" cap="rnd">
              <a:solidFill>
                <a:schemeClr val="accent1"/>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lv-LV"/>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Lapa1!$B$3:$B$5</c:f>
              <c:numCache>
                <c:formatCode>General</c:formatCode>
                <c:ptCount val="3"/>
                <c:pt idx="0">
                  <c:v>2018</c:v>
                </c:pt>
                <c:pt idx="1">
                  <c:v>2019</c:v>
                </c:pt>
                <c:pt idx="2">
                  <c:v>2020</c:v>
                </c:pt>
              </c:numCache>
            </c:numRef>
          </c:cat>
          <c:val>
            <c:numRef>
              <c:f>Lapa1!$C$3:$C$5</c:f>
              <c:numCache>
                <c:formatCode>General</c:formatCode>
                <c:ptCount val="3"/>
                <c:pt idx="0">
                  <c:v>11456</c:v>
                </c:pt>
                <c:pt idx="1">
                  <c:v>11700</c:v>
                </c:pt>
                <c:pt idx="2">
                  <c:v>17120</c:v>
                </c:pt>
              </c:numCache>
            </c:numRef>
          </c:val>
          <c:smooth val="0"/>
          <c:extLst>
            <c:ext xmlns:c16="http://schemas.microsoft.com/office/drawing/2014/chart" uri="{C3380CC4-5D6E-409C-BE32-E72D297353CC}">
              <c16:uniqueId val="{00000000-F95A-45F0-ABDE-E79923FB8394}"/>
            </c:ext>
          </c:extLst>
        </c:ser>
        <c:dLbls>
          <c:dLblPos val="t"/>
          <c:showLegendKey val="0"/>
          <c:showVal val="1"/>
          <c:showCatName val="0"/>
          <c:showSerName val="0"/>
          <c:showPercent val="0"/>
          <c:showBubbleSize val="0"/>
        </c:dLbls>
        <c:smooth val="0"/>
        <c:axId val="1276373824"/>
        <c:axId val="1276372160"/>
      </c:lineChart>
      <c:catAx>
        <c:axId val="1276373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276372160"/>
        <c:crosses val="autoZero"/>
        <c:auto val="1"/>
        <c:lblAlgn val="ctr"/>
        <c:lblOffset val="100"/>
        <c:noMultiLvlLbl val="0"/>
      </c:catAx>
      <c:valAx>
        <c:axId val="1276372160"/>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lv-LV"/>
          </a:p>
        </c:txPr>
        <c:crossAx val="12763738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lv-LV"/>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1A3F663-A2D0-4C4C-B550-8AD3716D366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a:extLst>
              <a:ext uri="{FF2B5EF4-FFF2-40B4-BE49-F238E27FC236}">
                <a16:creationId xmlns:a16="http://schemas.microsoft.com/office/drawing/2014/main" id="{76A70749-86D1-488B-A73A-D56840CE60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04CA3D0-C76D-4BBF-86A8-03C47E4DE2BB}" type="datetimeFigureOut">
              <a:rPr lang="lv-LV" smtClean="0"/>
              <a:t>06.08.2021</a:t>
            </a:fld>
            <a:endParaRPr lang="lv-LV"/>
          </a:p>
        </p:txBody>
      </p:sp>
      <p:sp>
        <p:nvSpPr>
          <p:cNvPr id="4" name="Footer Placeholder 3">
            <a:extLst>
              <a:ext uri="{FF2B5EF4-FFF2-40B4-BE49-F238E27FC236}">
                <a16:creationId xmlns:a16="http://schemas.microsoft.com/office/drawing/2014/main" id="{BD447470-47A1-4826-A65F-CD04E66BFD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5" name="Slide Number Placeholder 4">
            <a:extLst>
              <a:ext uri="{FF2B5EF4-FFF2-40B4-BE49-F238E27FC236}">
                <a16:creationId xmlns:a16="http://schemas.microsoft.com/office/drawing/2014/main" id="{6FC2C66E-7384-418E-9345-F2869C6BA26D}"/>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5D714C-8797-49B2-8CAC-78075AC02471}" type="slidenum">
              <a:rPr lang="lv-LV" smtClean="0"/>
              <a:t>‹#›</a:t>
            </a:fld>
            <a:endParaRPr lang="lv-LV"/>
          </a:p>
        </p:txBody>
      </p:sp>
    </p:spTree>
    <p:extLst>
      <p:ext uri="{BB962C8B-B14F-4D97-AF65-F5344CB8AC3E}">
        <p14:creationId xmlns:p14="http://schemas.microsoft.com/office/powerpoint/2010/main" val="9243497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v-LV"/>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B90AA72-001B-4DA1-8D4B-5821C06B540E}" type="datetimeFigureOut">
              <a:rPr lang="lv-LV" smtClean="0"/>
              <a:t>06.08.2021</a:t>
            </a:fld>
            <a:endParaRPr lang="lv-LV"/>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v-LV"/>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v-LV"/>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81E83E4-1D44-47ED-BEA8-9D8EAC3602FA}" type="slidenum">
              <a:rPr lang="lv-LV" smtClean="0"/>
              <a:t>‹#›</a:t>
            </a:fld>
            <a:endParaRPr lang="lv-LV"/>
          </a:p>
        </p:txBody>
      </p:sp>
    </p:spTree>
    <p:extLst>
      <p:ext uri="{BB962C8B-B14F-4D97-AF65-F5344CB8AC3E}">
        <p14:creationId xmlns:p14="http://schemas.microsoft.com/office/powerpoint/2010/main" val="38117780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2013. gads. Portāls attīstīts 2013.gada Latvijas - Šveices sadarbības programmas projekta „Tiesu modernizācija Latvijā” ietvaros. Portālā pieejamie pakalpojumi: tiesvedības gaita, tiesu kalendāri, iespēja veikt nolēmumu anonimizēšanu un publicēšanu. Līdz šim tika veikta tikai administratīvo lietu nolēmumu </a:t>
            </a:r>
            <a:r>
              <a:rPr lang="lv-LV" sz="1200" dirty="0" err="1"/>
              <a:t>anonimizēšana</a:t>
            </a:r>
            <a:r>
              <a:rPr lang="lv-LV" sz="1200" dirty="0"/>
              <a:t> un publicēšana;</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2016. gads. Jaunais portāls ir ērtāka tiesas sniegto E-pakalpojumu platforma. Papildus portālā ieviesta elektroniska iesniegumu iesniegšanas iespēja un lietas datu, materiālu skatīšana lietas dalībniekiem. Šobrīd portālā pieejami visi uzskaitītie e-pakalpojumi. Jaunākie ieviestie e-pakalpojumi: </a:t>
            </a:r>
            <a:r>
              <a:rPr lang="lv-LV" sz="1200" dirty="0" err="1"/>
              <a:t>ārpustiesas</a:t>
            </a:r>
            <a:r>
              <a:rPr lang="lv-LV" sz="1200" dirty="0"/>
              <a:t> ceļvedis, tiesas sēžu monitoringa pakalpojuma apmaksa tiešsaistē no portāla;</a:t>
            </a:r>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lv-LV" sz="1200" dirty="0"/>
          </a:p>
          <a:p>
            <a:endParaRPr lang="lv-LV" dirty="0"/>
          </a:p>
        </p:txBody>
      </p:sp>
      <p:sp>
        <p:nvSpPr>
          <p:cNvPr id="4" name="Slaida numura vietturis 3"/>
          <p:cNvSpPr>
            <a:spLocks noGrp="1"/>
          </p:cNvSpPr>
          <p:nvPr>
            <p:ph type="sldNum" sz="quarter" idx="5"/>
          </p:nvPr>
        </p:nvSpPr>
        <p:spPr/>
        <p:txBody>
          <a:bodyPr/>
          <a:lstStyle/>
          <a:p>
            <a:fld id="{C81E83E4-1D44-47ED-BEA8-9D8EAC3602FA}" type="slidenum">
              <a:rPr lang="lv-LV" smtClean="0"/>
              <a:t>2</a:t>
            </a:fld>
            <a:endParaRPr lang="lv-LV"/>
          </a:p>
        </p:txBody>
      </p:sp>
    </p:spTree>
    <p:extLst>
      <p:ext uri="{BB962C8B-B14F-4D97-AF65-F5344CB8AC3E}">
        <p14:creationId xmlns:p14="http://schemas.microsoft.com/office/powerpoint/2010/main" val="425015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342900" indent="-342900" algn="just">
              <a:buFont typeface="Arial" panose="020B0604020202020204" pitchFamily="34" charset="0"/>
              <a:buChar char="•"/>
            </a:pPr>
            <a:r>
              <a:rPr lang="lv-LV" sz="1200" dirty="0"/>
              <a:t>MANAS LIETAS (</a:t>
            </a:r>
            <a:r>
              <a:rPr lang="lv-LV" sz="1200" b="1" dirty="0"/>
              <a:t>TOP pakalpojums</a:t>
            </a:r>
            <a:r>
              <a:rPr lang="lv-LV" sz="1200" dirty="0"/>
              <a:t>)- pakalpojums, kas nodrošina iespēju skatīt lietu, kurās lietotājs ir lietas dalībnieks, datus un materiālus, tai skaitā nolēmumus un audio protokolu datnes. Iespēja meklēt lietas pēc piedāvātajiem atlases parametriem (pakalpojuma izmantošanas skaits: 2018.g.- 210070, 2019.g.- 284893, 2020.g.- 325123);</a:t>
            </a:r>
          </a:p>
          <a:p>
            <a:pPr marL="342900" indent="-342900" algn="just">
              <a:buFont typeface="Arial" panose="020B0604020202020204" pitchFamily="34" charset="0"/>
              <a:buChar char="•"/>
            </a:pPr>
            <a:r>
              <a:rPr lang="lv-LV" sz="1200" dirty="0"/>
              <a:t>IESNIEGUMI TIESAI - dokumentu iesniegšanas risinājums, kas nodrošina iespēju jebkuram autentificētam lietotājam tiešsaistē aizpildīt iesnieguma formu, pievienot dokumentus, veikt iesnieguma elektronisku parakstīšanu un nosūtīšanu tiesai (pakalpojuma izmantošanas skaits: 2018.g.- 410, 2019.g.- 473, 2020.g.- 2605);</a:t>
            </a:r>
          </a:p>
          <a:p>
            <a:pPr marL="342900" indent="-342900" algn="just">
              <a:buFont typeface="Arial" panose="020B0604020202020204" pitchFamily="34" charset="0"/>
              <a:buChar char="•"/>
            </a:pPr>
            <a:r>
              <a:rPr lang="lv-LV" sz="1200" dirty="0"/>
              <a:t>ADVOKĀTU KALENDĀRS - informācija par advokāta aizņemtību, nozīmētās tiesas sēdes (pakalpojuma izmantošanas skaits: 2018.g.- 53427, 2019.g.- 62217, 2020.g.- 62878);</a:t>
            </a:r>
          </a:p>
          <a:p>
            <a:pPr marL="342900" indent="-342900" algn="just">
              <a:buFont typeface="Arial" panose="020B0604020202020204" pitchFamily="34" charset="0"/>
              <a:buChar char="•"/>
            </a:pPr>
            <a:r>
              <a:rPr lang="lv-LV" sz="1200" dirty="0"/>
              <a:t>E-VEIDLAPAS TIESAI - pakalpojums nodrošina dažādu e-veidlapu aizpildīšanu un nosūtīšanu tiesai tiešsaistē sēdes (pakalpojuma izmantošanas skaits: 2018.g.- 14498, 2019.g.- 15259, 2020.g.- 15035);</a:t>
            </a:r>
          </a:p>
          <a:p>
            <a:pPr marL="342900" indent="-342900" algn="just">
              <a:buFont typeface="Arial" panose="020B0604020202020204" pitchFamily="34" charset="0"/>
              <a:buChar char="•"/>
            </a:pPr>
            <a:r>
              <a:rPr lang="lv-LV" sz="1200" dirty="0"/>
              <a:t>TIESAS SĒŽU MONITORINGS - pakalpojums nodrošina iespēju saņemt informāciju – atgādinājumu par lietā nozīmētajām tiesas sēdēm uz lietotāja e-pasta adresi vai tālruņa numuru īsziņas veidā (pakalpojuma izmantošanas skaits: 2020.g.-22);</a:t>
            </a:r>
          </a:p>
          <a:p>
            <a:pPr marL="342900" indent="-342900" algn="just">
              <a:buFont typeface="Arial" panose="020B0604020202020204" pitchFamily="34" charset="0"/>
              <a:buChar char="•"/>
            </a:pPr>
            <a:r>
              <a:rPr lang="lv-LV" sz="1200" dirty="0"/>
              <a:t>TIESVEDĪBAS DATU MONITORINGS - pakalpojums nodrošina iespēju saņemt informāciju – paziņojumu par izmaiņām lietās, kurās lietotājs ir tiesvedības procesa dalībnieks. (</a:t>
            </a:r>
            <a:r>
              <a:rPr lang="lv-LV" sz="1100" i="1" dirty="0"/>
              <a:t>patreiz pakalpojumam piesakās ārpus sistēmas, jaunajā portālā varēs pieteikties no portāla</a:t>
            </a:r>
            <a:r>
              <a:rPr lang="lv-LV" sz="1200" dirty="0"/>
              <a:t>) (pakalpojuma izmantošanas skaits: 2018.g.- 252, 2019.g.- 201, 2020.g.- 387).</a:t>
            </a:r>
          </a:p>
          <a:p>
            <a:endParaRPr lang="lv-LV" dirty="0"/>
          </a:p>
        </p:txBody>
      </p:sp>
      <p:sp>
        <p:nvSpPr>
          <p:cNvPr id="4" name="Slaida numura vietturis 3"/>
          <p:cNvSpPr>
            <a:spLocks noGrp="1"/>
          </p:cNvSpPr>
          <p:nvPr>
            <p:ph type="sldNum" sz="quarter" idx="5"/>
          </p:nvPr>
        </p:nvSpPr>
        <p:spPr/>
        <p:txBody>
          <a:bodyPr/>
          <a:lstStyle/>
          <a:p>
            <a:fld id="{C81E83E4-1D44-47ED-BEA8-9D8EAC3602FA}" type="slidenum">
              <a:rPr lang="lv-LV" smtClean="0"/>
              <a:t>3</a:t>
            </a:fld>
            <a:endParaRPr lang="lv-LV"/>
          </a:p>
        </p:txBody>
      </p:sp>
    </p:spTree>
    <p:extLst>
      <p:ext uri="{BB962C8B-B14F-4D97-AF65-F5344CB8AC3E}">
        <p14:creationId xmlns:p14="http://schemas.microsoft.com/office/powerpoint/2010/main" val="2777956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342900" indent="-342900" algn="just">
              <a:buFont typeface="Arial" panose="020B0604020202020204" pitchFamily="34" charset="0"/>
              <a:buChar char="•"/>
            </a:pPr>
            <a:r>
              <a:rPr lang="lv-LV" sz="1200" dirty="0"/>
              <a:t>TIESVEDĪBAS GAITA (</a:t>
            </a:r>
            <a:r>
              <a:rPr lang="lv-LV" sz="1200" b="1" dirty="0"/>
              <a:t>TOP pakalpojums</a:t>
            </a:r>
            <a:r>
              <a:rPr lang="lv-LV" sz="1200" dirty="0"/>
              <a:t>)- pakalpojums, kas nodrošina iespēju skatīties un izsekot vispārpieejamo informāciju par lietas tiesvedības gaitu. Datus iespējams iegūt, norādot lietas vai pavēstes numuru (pakalpojuma izmantošanas skaits: 2018.g.- 839804, 2019.g.- 851730, 2020.g.- 884295). </a:t>
            </a:r>
          </a:p>
          <a:p>
            <a:pPr marL="342900" indent="-342900" algn="just">
              <a:buFont typeface="Arial" panose="020B0604020202020204" pitchFamily="34" charset="0"/>
              <a:buChar char="•"/>
            </a:pPr>
            <a:r>
              <a:rPr lang="lv-LV" sz="1200" dirty="0"/>
              <a:t>TIESU KALENDĀRI (</a:t>
            </a:r>
            <a:r>
              <a:rPr lang="lv-LV" sz="1200" b="1" dirty="0"/>
              <a:t>TOP pakalpojums</a:t>
            </a:r>
            <a:r>
              <a:rPr lang="lv-LV" sz="1200" dirty="0"/>
              <a:t>)- pakalpojums portāla lietotājiem nodrošina informāciju par tiesās nozīmētajām sēdēm (pakalpojuma izmantošanas skaits: 2018.g.- 146439, 2019.g.- 184459, 2020.g.- 192073); </a:t>
            </a:r>
          </a:p>
          <a:p>
            <a:pPr marL="342900" indent="-342900" algn="just">
              <a:buFont typeface="Arial" panose="020B0604020202020204" pitchFamily="34" charset="0"/>
              <a:buChar char="•"/>
            </a:pPr>
            <a:r>
              <a:rPr lang="lv-LV" sz="1200" dirty="0"/>
              <a:t>ANONIMIZĒTI NOLĒMUMI - pakalpojums nodrošina piekļuvi </a:t>
            </a:r>
            <a:r>
              <a:rPr lang="lv-LV" sz="1200" dirty="0" err="1"/>
              <a:t>anonimizētiem</a:t>
            </a:r>
            <a:r>
              <a:rPr lang="lv-LV" sz="1200" dirty="0"/>
              <a:t> tiesu nolēmumiem. Nolēmumus iespējams atlasīt pēc dažādiem atlases kritērijiem. </a:t>
            </a:r>
            <a:r>
              <a:rPr lang="lv-LV" sz="1200" dirty="0" err="1"/>
              <a:t>Anoninimizēto</a:t>
            </a:r>
            <a:r>
              <a:rPr lang="lv-LV" sz="1200" dirty="0"/>
              <a:t> nolēmumu sadaļā ir iespēja piekļūt nolēmumu informācijai, kā arī lejupielādēt nolēmuma datni; (29.07.2021. publicēti 319 289 nolēmumi, pakalpojuma izmantošanas skaits: 2018.g.- 187285, 2019.g.- 194724, 2020.g.- 188726);</a:t>
            </a:r>
          </a:p>
          <a:p>
            <a:pPr marL="342900" indent="-342900" algn="just">
              <a:buFont typeface="Arial" panose="020B0604020202020204" pitchFamily="34" charset="0"/>
              <a:buChar char="•"/>
            </a:pPr>
            <a:r>
              <a:rPr lang="lv-LV" sz="1200" dirty="0"/>
              <a:t>NODEVU KALKULATORS - pakalpojums nodrošina iespēju aprēķināt ar tiesvedības gaitu saistītos izdevumus. Datus iespējams iegūt, pakalpojuma atlases kritērijos norādot procesa, pieteikuma, prasības vai sūdzības veidu; pakalpojuma izmantošanas skaits: 2018.g.- 43906, 2019.g.- 38198, 2020.g.- 37585);</a:t>
            </a:r>
          </a:p>
          <a:p>
            <a:pPr marL="342900" indent="-342900" algn="just">
              <a:buFont typeface="Arial" panose="020B0604020202020204" pitchFamily="34" charset="0"/>
              <a:buChar char="•"/>
            </a:pPr>
            <a:r>
              <a:rPr lang="lv-LV" sz="1200" dirty="0"/>
              <a:t>ĀRPUSTIESAS CEĻVEDIS – pakalpojums nodrošina iespēju soli pa solim risināt problēmas un strīdus ārpus tiesas. </a:t>
            </a:r>
            <a:r>
              <a:rPr lang="lv-LV" sz="1200" b="1" dirty="0"/>
              <a:t>JAUNS PAKALPOJUMS</a:t>
            </a:r>
          </a:p>
          <a:p>
            <a:endParaRPr lang="lv-LV" dirty="0"/>
          </a:p>
        </p:txBody>
      </p:sp>
      <p:sp>
        <p:nvSpPr>
          <p:cNvPr id="4" name="Slaida numura vietturis 3"/>
          <p:cNvSpPr>
            <a:spLocks noGrp="1"/>
          </p:cNvSpPr>
          <p:nvPr>
            <p:ph type="sldNum" sz="quarter" idx="5"/>
          </p:nvPr>
        </p:nvSpPr>
        <p:spPr/>
        <p:txBody>
          <a:bodyPr/>
          <a:lstStyle/>
          <a:p>
            <a:fld id="{C81E83E4-1D44-47ED-BEA8-9D8EAC3602FA}" type="slidenum">
              <a:rPr lang="lv-LV" smtClean="0"/>
              <a:t>4</a:t>
            </a:fld>
            <a:endParaRPr lang="lv-LV"/>
          </a:p>
        </p:txBody>
      </p:sp>
    </p:spTree>
    <p:extLst>
      <p:ext uri="{BB962C8B-B14F-4D97-AF65-F5344CB8AC3E}">
        <p14:creationId xmlns:p14="http://schemas.microsoft.com/office/powerpoint/2010/main" val="284745387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sz="1200" dirty="0"/>
              <a:t>ĀRPUSTIESAS CEĻVEDIS – pakalpojums nodrošina iespēju soli pa solim risināt problēmas un strīdus ārpus tiesas. </a:t>
            </a:r>
          </a:p>
          <a:p>
            <a:endParaRPr lang="lv-LV" dirty="0"/>
          </a:p>
        </p:txBody>
      </p:sp>
      <p:sp>
        <p:nvSpPr>
          <p:cNvPr id="4" name="Slaida numura vietturis 3"/>
          <p:cNvSpPr>
            <a:spLocks noGrp="1"/>
          </p:cNvSpPr>
          <p:nvPr>
            <p:ph type="sldNum" sz="quarter" idx="5"/>
          </p:nvPr>
        </p:nvSpPr>
        <p:spPr/>
        <p:txBody>
          <a:bodyPr/>
          <a:lstStyle/>
          <a:p>
            <a:fld id="{C81E83E4-1D44-47ED-BEA8-9D8EAC3602FA}" type="slidenum">
              <a:rPr lang="lv-LV" smtClean="0"/>
              <a:t>5</a:t>
            </a:fld>
            <a:endParaRPr lang="lv-LV"/>
          </a:p>
        </p:txBody>
      </p:sp>
    </p:spTree>
    <p:extLst>
      <p:ext uri="{BB962C8B-B14F-4D97-AF65-F5344CB8AC3E}">
        <p14:creationId xmlns:p14="http://schemas.microsoft.com/office/powerpoint/2010/main" val="10717195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C81E83E4-1D44-47ED-BEA8-9D8EAC3602FA}" type="slidenum">
              <a:rPr lang="lv-LV" smtClean="0"/>
              <a:t>6</a:t>
            </a:fld>
            <a:endParaRPr lang="lv-LV"/>
          </a:p>
        </p:txBody>
      </p:sp>
    </p:spTree>
    <p:extLst>
      <p:ext uri="{BB962C8B-B14F-4D97-AF65-F5344CB8AC3E}">
        <p14:creationId xmlns:p14="http://schemas.microsoft.com/office/powerpoint/2010/main" val="25682221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342900" indent="-342900" algn="just">
              <a:buFont typeface="Arial" panose="020B0604020202020204" pitchFamily="34" charset="0"/>
              <a:buChar char="•"/>
            </a:pPr>
            <a:r>
              <a:rPr lang="lv-LV" sz="1200" b="1" dirty="0"/>
              <a:t>Meklēt īpašumu </a:t>
            </a:r>
            <a:r>
              <a:rPr lang="lv-LV" sz="1200" dirty="0"/>
              <a:t>– Pakalpojums, kas nodrošina tiešsaistē atrast nekustamo īpašumu un apskatīt par to zemesgrāmatā ierakstīto informāciju;</a:t>
            </a:r>
          </a:p>
          <a:p>
            <a:pPr marL="342900" indent="-342900" algn="just">
              <a:buFont typeface="Arial" panose="020B0604020202020204" pitchFamily="34" charset="0"/>
              <a:buChar char="•"/>
            </a:pPr>
            <a:r>
              <a:rPr lang="lv-LV" sz="1200" b="1" dirty="0"/>
              <a:t>Mani dati </a:t>
            </a:r>
            <a:r>
              <a:rPr lang="lv-LV" sz="1200" dirty="0"/>
              <a:t>– Pakalpojums, kas nodrošina iespēju saņemt informāciju par zemesgrāmatā ierakstītu fiziskai vai juridiskai personai piederošu nekustamu īpašumu, informāciju par personām, kas apskatījušas nekustamo īpašumu, informāciju par iesniegtiem nostiprinājuma lūgumiem un pirkumiem www.zemesgramata.lv;</a:t>
            </a:r>
          </a:p>
          <a:p>
            <a:pPr marL="342900" indent="-342900" algn="just">
              <a:buFont typeface="Arial" panose="020B0604020202020204" pitchFamily="34" charset="0"/>
              <a:buChar char="•"/>
            </a:pPr>
            <a:r>
              <a:rPr lang="lv-LV" sz="1200" b="1" dirty="0"/>
              <a:t>E-lūgumi</a:t>
            </a:r>
            <a:r>
              <a:rPr lang="lv-LV" sz="1200" dirty="0"/>
              <a:t> – Nostiprinājumu lūgumu iesniegšanas risinājums, kas nodrošina iespēju tiešsaistē aizpildīt nostiprinājuma lūguma formu, pievienot dokumentus un iesniegt tiesai, normatīvajos aktos noteiktajos gadījumos un kārtībā;</a:t>
            </a:r>
          </a:p>
          <a:p>
            <a:pPr marL="342900" indent="-342900" algn="just">
              <a:buFont typeface="Arial" panose="020B0604020202020204" pitchFamily="34" charset="0"/>
              <a:buChar char="•"/>
            </a:pPr>
            <a:r>
              <a:rPr lang="lv-LV" sz="1200" b="1" dirty="0"/>
              <a:t>Pieprasīt izziņu par piederošiem īpašumiem </a:t>
            </a:r>
            <a:r>
              <a:rPr lang="lv-LV" sz="1200" dirty="0"/>
              <a:t>– Pakalpojums, kas nodrošina iespēju tiešsaistē pieprasīt izziņu, kurā tiek sagatavota informācija par to, kādi nekustamie īpašumi ir ierakstīti vai, kas liecina, ka nav ierakstīti īpašumi zemesgrāmatā uz izziņas pieprasītāja vārda. Pievienojot pilnvaru, iespējams arī pieprasīt izziņu par citu personu;</a:t>
            </a:r>
          </a:p>
          <a:p>
            <a:pPr marL="342900" indent="-342900">
              <a:lnSpc>
                <a:spcPct val="100000"/>
              </a:lnSpc>
              <a:buFont typeface="Arial" panose="020B0604020202020204" pitchFamily="34" charset="0"/>
              <a:buChar char="•"/>
            </a:pPr>
            <a:r>
              <a:rPr lang="lv-LV" sz="1200" b="1" dirty="0"/>
              <a:t>Pieteikt manu īpašumu uzraudzību </a:t>
            </a:r>
            <a:r>
              <a:rPr lang="lv-LV" sz="1200" dirty="0"/>
              <a:t>– Pakalpojums, kas nodrošinu iespēju pieteikties e-pasta   paziņojumiem:</a:t>
            </a:r>
            <a:br>
              <a:rPr lang="lv-LV" sz="1200" dirty="0"/>
            </a:br>
            <a:r>
              <a:rPr lang="lv-LV" sz="1200" dirty="0"/>
              <a:t>1. par tiesā iesniegtu nostiprinājuma lūgumu par Jūsu īpašumu;</a:t>
            </a:r>
            <a:br>
              <a:rPr lang="lv-LV" sz="1200" dirty="0"/>
            </a:br>
            <a:r>
              <a:rPr lang="lv-LV" sz="1200" dirty="0"/>
              <a:t>2. par Jūsu īpašumos pieņemtajiem lēmumiem;</a:t>
            </a:r>
          </a:p>
          <a:p>
            <a:pPr marL="342900" indent="-342900" algn="just">
              <a:lnSpc>
                <a:spcPct val="100000"/>
              </a:lnSpc>
              <a:buFont typeface="Arial" panose="020B0604020202020204" pitchFamily="34" charset="0"/>
              <a:buChar char="•"/>
            </a:pPr>
            <a:r>
              <a:rPr lang="lv-LV" sz="1200" b="1" dirty="0"/>
              <a:t>Iesniegt papildus dokumentus </a:t>
            </a:r>
            <a:r>
              <a:rPr lang="lv-LV" sz="1200" dirty="0"/>
              <a:t>– Pakalpojums nodrošina iespēju tiešsaistē iesniegt lietas izskatīšanai papildus nepieciešamos dokumentus pirms vai pēc nostiprinājuma lūguma iesniegšanas tiesā</a:t>
            </a:r>
          </a:p>
          <a:p>
            <a:pPr marL="342900" indent="-342900">
              <a:buFont typeface="Arial" panose="020B0604020202020204" pitchFamily="34" charset="0"/>
              <a:buChar char="•"/>
            </a:pPr>
            <a:r>
              <a:rPr lang="lv-LV" sz="1200" b="1" dirty="0"/>
              <a:t>Virtuālais asistents «Justs» </a:t>
            </a:r>
            <a:r>
              <a:rPr lang="lv-LV" sz="1200" dirty="0"/>
              <a:t>- Virtuālais asistents ir robots, kas palīdz lietotājiem orientēties tīmekļa vietnē un tās sniegtajos e-pakalpojumos, čata veidā sniedzot strukturētas atbildes.</a:t>
            </a:r>
          </a:p>
          <a:p>
            <a:pPr marL="342900" indent="-342900">
              <a:buFont typeface="Arial" panose="020B0604020202020204" pitchFamily="34" charset="0"/>
              <a:buChar char="•"/>
            </a:pPr>
            <a:r>
              <a:rPr lang="lv-LV" sz="1200" b="1" dirty="0"/>
              <a:t>Izsekošanas kods </a:t>
            </a:r>
            <a:r>
              <a:rPr lang="lv-LV" sz="1200" dirty="0"/>
              <a:t>– Pakalpojums, kas nodrošina iespēju pēc tiesas izsniegta izsekošanas koda sekot līdzi nostiprinājuma lūguma izskatīšanas gaitai.</a:t>
            </a:r>
          </a:p>
          <a:p>
            <a:pPr marL="342900" indent="-342900">
              <a:buFont typeface="Arial" panose="020B0604020202020204" pitchFamily="34" charset="0"/>
              <a:buChar char="•"/>
            </a:pPr>
            <a:r>
              <a:rPr lang="lv-LV" sz="1200" b="1" dirty="0"/>
              <a:t>Nodevu kalkulators </a:t>
            </a:r>
            <a:r>
              <a:rPr lang="lv-LV" sz="1200" dirty="0"/>
              <a:t>– Šis rīks sniedz iespēju aprēķināt darījuma paredzamo valsts un kancelejas nodevu apmēru. Nodevu kalkulators paredzēts kā informatīvs līdzeklis, jo precīzs nodevu apmērs tiek aprēķināts pie dokumentu iesniegšanas tiesā.</a:t>
            </a:r>
          </a:p>
          <a:p>
            <a:pPr marL="342900" indent="-342900">
              <a:buFont typeface="Arial" panose="020B0604020202020204" pitchFamily="34" charset="0"/>
              <a:buChar char="•"/>
            </a:pPr>
            <a:r>
              <a:rPr lang="lv-LV" sz="1200" b="1" dirty="0"/>
              <a:t>Statistika</a:t>
            </a:r>
            <a:r>
              <a:rPr lang="lv-LV" sz="1200" dirty="0"/>
              <a:t> – Pakalpojumā pieejama publiska dažāda veida statistika par zemesgrāmatās reģistrētajiem darījumiem, nostiprinājuma lūgumiem un tematiskās kartes.</a:t>
            </a:r>
          </a:p>
          <a:p>
            <a:pPr marL="0" indent="0" algn="just">
              <a:lnSpc>
                <a:spcPct val="100000"/>
              </a:lnSpc>
              <a:buFont typeface="Arial" panose="020B0604020202020204" pitchFamily="34" charset="0"/>
              <a:buNone/>
            </a:pPr>
            <a:endParaRPr lang="lv-LV" dirty="0"/>
          </a:p>
        </p:txBody>
      </p:sp>
      <p:sp>
        <p:nvSpPr>
          <p:cNvPr id="4" name="Slaida numura vietturis 3"/>
          <p:cNvSpPr>
            <a:spLocks noGrp="1"/>
          </p:cNvSpPr>
          <p:nvPr>
            <p:ph type="sldNum" sz="quarter" idx="5"/>
          </p:nvPr>
        </p:nvSpPr>
        <p:spPr/>
        <p:txBody>
          <a:bodyPr/>
          <a:lstStyle/>
          <a:p>
            <a:fld id="{C81E83E4-1D44-47ED-BEA8-9D8EAC3602FA}" type="slidenum">
              <a:rPr lang="lv-LV" smtClean="0"/>
              <a:t>7</a:t>
            </a:fld>
            <a:endParaRPr lang="lv-LV"/>
          </a:p>
        </p:txBody>
      </p:sp>
    </p:spTree>
    <p:extLst>
      <p:ext uri="{BB962C8B-B14F-4D97-AF65-F5344CB8AC3E}">
        <p14:creationId xmlns:p14="http://schemas.microsoft.com/office/powerpoint/2010/main" val="12263010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pPr marL="342900" indent="-342900" algn="just">
              <a:buFont typeface="Arial" panose="020B0604020202020204" pitchFamily="34" charset="0"/>
              <a:buChar char="•"/>
            </a:pPr>
            <a:r>
              <a:rPr lang="lv-LV" sz="1200" b="1" dirty="0"/>
              <a:t>PIETEIKŠANĀS DALĪBAI IZSOLĒ </a:t>
            </a:r>
            <a:r>
              <a:rPr lang="lv-LV" sz="1200" dirty="0"/>
              <a:t>– Pieteikšanās izsolē. Pieteikšanās notiek tiešsaistē, dalības apmaksa arī tiešsaistē;</a:t>
            </a:r>
          </a:p>
          <a:p>
            <a:pPr marL="342900" indent="-342900" algn="just">
              <a:buFont typeface="Arial" panose="020B0604020202020204" pitchFamily="34" charset="0"/>
              <a:buChar char="•"/>
            </a:pPr>
            <a:r>
              <a:rPr lang="lv-LV" sz="1200" b="1" dirty="0"/>
              <a:t>Izsoles aģents jeb automātiskais solis </a:t>
            </a:r>
            <a:r>
              <a:rPr lang="lv-LV" sz="1200" dirty="0"/>
              <a:t>– To nopērkot un aktivizējot -  sistēmu automātiski veic solīšanu līdz solītāja norādītās maksimālās summas sasniegšanai, ievērojot izsoles sludinājumā izsoles rīkotāja noteikto izsoles soli un ņemot vērā citu solītāju solījumus. Aģents automātiski reģistrēs solījumu, ja pēdējais lietotāja solījums tiks pārsolīts. Aģenta darbību solītājs var apturēt jebkurā izsoles norises brīdī (un turpināt pats solīt, ja vēlas), kā arī aktivizēt to atkārtoti konkrētajā izsolē;</a:t>
            </a:r>
          </a:p>
          <a:p>
            <a:pPr marL="342900" indent="-342900" algn="just">
              <a:buFont typeface="Arial" panose="020B0604020202020204" pitchFamily="34" charset="0"/>
              <a:buChar char="•"/>
            </a:pPr>
            <a:r>
              <a:rPr lang="lv-LV" sz="1200" b="1" dirty="0"/>
              <a:t>IZSOLĒ NOTIKOŠO IZMAIŅU MONITORINGS </a:t>
            </a:r>
            <a:r>
              <a:rPr lang="lv-LV" sz="1200" dirty="0"/>
              <a:t>– Izsoles rezultāta vai pārsolīšanas fakta </a:t>
            </a:r>
            <a:r>
              <a:rPr lang="lv-LV" sz="1200" dirty="0" err="1"/>
              <a:t>monitorēšana</a:t>
            </a:r>
            <a:r>
              <a:rPr lang="lv-LV" sz="1200" dirty="0"/>
              <a:t>, nosūtot informāciju elektroniski e-pastā, maksa gadā, un attiecas uz visām izsolēm, kur dalībnieks autorizēts;</a:t>
            </a:r>
          </a:p>
          <a:p>
            <a:pPr marL="342900" indent="-342900" algn="just">
              <a:buFont typeface="Arial" panose="020B0604020202020204" pitchFamily="34" charset="0"/>
              <a:buChar char="•"/>
            </a:pPr>
            <a:r>
              <a:rPr lang="lv-LV" sz="1200" b="1" dirty="0"/>
              <a:t>Izsoļu monitorings </a:t>
            </a:r>
            <a:r>
              <a:rPr lang="lv-LV" sz="1200" dirty="0"/>
              <a:t>– Viena elektronisko izsoļu vietnē reģistrēto izsoļu sludinājumu monitoringa uzstādīšana, nosūtot informāciju elektroniski (e-pastā un sistēmā);</a:t>
            </a:r>
          </a:p>
          <a:p>
            <a:pPr marL="342900" indent="-342900" algn="just">
              <a:lnSpc>
                <a:spcPct val="100000"/>
              </a:lnSpc>
              <a:buFont typeface="Arial" panose="020B0604020202020204" pitchFamily="34" charset="0"/>
              <a:buChar char="•"/>
            </a:pPr>
            <a:r>
              <a:rPr lang="lv-LV" sz="1200" b="1" dirty="0"/>
              <a:t>IZPILDU LIETU MONITORINGS </a:t>
            </a:r>
            <a:r>
              <a:rPr lang="lv-LV" sz="1200" dirty="0"/>
              <a:t>– Informācijas </a:t>
            </a:r>
            <a:r>
              <a:rPr lang="lv-LV" sz="1200" dirty="0" err="1"/>
              <a:t>monitorēšana</a:t>
            </a:r>
            <a:r>
              <a:rPr lang="lv-LV" sz="1200" dirty="0"/>
              <a:t> lietas dalībniekiem (fiziskām un juridiskām personām) no Izpildu lietu reģistra par izpildu lietām un to parāda apmēru, nosūtot pieprasīto informāciju elektroniski;</a:t>
            </a:r>
          </a:p>
          <a:p>
            <a:pPr marL="342900" indent="-342900" algn="just">
              <a:lnSpc>
                <a:spcPct val="100000"/>
              </a:lnSpc>
              <a:buFont typeface="Arial" panose="020B0604020202020204" pitchFamily="34" charset="0"/>
              <a:buChar char="•"/>
            </a:pPr>
            <a:r>
              <a:rPr lang="lv-LV" sz="1200" b="1" dirty="0"/>
              <a:t>Virtuālais asistents «Justs» </a:t>
            </a:r>
            <a:r>
              <a:rPr lang="lv-LV" sz="1200" dirty="0"/>
              <a:t>- Virtuālais asistents ir robots, kas palīdz lietotājiem orientēties tīmekļa vietnē un tās sniegtajos e-pakalpojumos, čata veidā sniedzot strukturētas atbildes;</a:t>
            </a:r>
          </a:p>
          <a:p>
            <a:pPr marL="342900" indent="-342900">
              <a:buFont typeface="Arial" panose="020B0604020202020204" pitchFamily="34" charset="0"/>
              <a:buChar char="•"/>
            </a:pPr>
            <a:r>
              <a:rPr lang="lv-LV" sz="1200" b="1" dirty="0"/>
              <a:t>Dati (statistika)</a:t>
            </a:r>
            <a:r>
              <a:rPr lang="lv-LV" sz="1200" dirty="0"/>
              <a:t> – pieejama statistika par notikušajām izsolēm mašīnlasāmā formā, kas tiek atjaunoti katru dienu.</a:t>
            </a:r>
          </a:p>
          <a:p>
            <a:pPr marL="0" indent="0" algn="just">
              <a:lnSpc>
                <a:spcPct val="100000"/>
              </a:lnSpc>
              <a:buFont typeface="Arial" panose="020B0604020202020204" pitchFamily="34" charset="0"/>
              <a:buNone/>
            </a:pPr>
            <a:endParaRPr lang="lv-LV" dirty="0"/>
          </a:p>
        </p:txBody>
      </p:sp>
      <p:sp>
        <p:nvSpPr>
          <p:cNvPr id="4" name="Slaida numura vietturis 3"/>
          <p:cNvSpPr>
            <a:spLocks noGrp="1"/>
          </p:cNvSpPr>
          <p:nvPr>
            <p:ph type="sldNum" sz="quarter" idx="5"/>
          </p:nvPr>
        </p:nvSpPr>
        <p:spPr/>
        <p:txBody>
          <a:bodyPr/>
          <a:lstStyle/>
          <a:p>
            <a:fld id="{C81E83E4-1D44-47ED-BEA8-9D8EAC3602FA}" type="slidenum">
              <a:rPr lang="lv-LV" smtClean="0"/>
              <a:t>9</a:t>
            </a:fld>
            <a:endParaRPr lang="lv-LV"/>
          </a:p>
        </p:txBody>
      </p:sp>
    </p:spTree>
    <p:extLst>
      <p:ext uri="{BB962C8B-B14F-4D97-AF65-F5344CB8AC3E}">
        <p14:creationId xmlns:p14="http://schemas.microsoft.com/office/powerpoint/2010/main" val="3871866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endParaRPr lang="lv-LV" dirty="0"/>
          </a:p>
        </p:txBody>
      </p:sp>
      <p:sp>
        <p:nvSpPr>
          <p:cNvPr id="4" name="Slaida numura vietturis 3"/>
          <p:cNvSpPr>
            <a:spLocks noGrp="1"/>
          </p:cNvSpPr>
          <p:nvPr>
            <p:ph type="sldNum" sz="quarter" idx="5"/>
          </p:nvPr>
        </p:nvSpPr>
        <p:spPr/>
        <p:txBody>
          <a:bodyPr/>
          <a:lstStyle/>
          <a:p>
            <a:fld id="{C81E83E4-1D44-47ED-BEA8-9D8EAC3602FA}" type="slidenum">
              <a:rPr lang="lv-LV" smtClean="0"/>
              <a:t>10</a:t>
            </a:fld>
            <a:endParaRPr lang="lv-LV"/>
          </a:p>
        </p:txBody>
      </p:sp>
    </p:spTree>
    <p:extLst>
      <p:ext uri="{BB962C8B-B14F-4D97-AF65-F5344CB8AC3E}">
        <p14:creationId xmlns:p14="http://schemas.microsoft.com/office/powerpoint/2010/main" val="8369901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ida attēla vietturis 1"/>
          <p:cNvSpPr>
            <a:spLocks noGrp="1" noRot="1" noChangeAspect="1"/>
          </p:cNvSpPr>
          <p:nvPr>
            <p:ph type="sldImg"/>
          </p:nvPr>
        </p:nvSpPr>
        <p:spPr/>
      </p:sp>
      <p:sp>
        <p:nvSpPr>
          <p:cNvPr id="3" name="Piezīmju vietturis 2"/>
          <p:cNvSpPr>
            <a:spLocks noGrp="1"/>
          </p:cNvSpPr>
          <p:nvPr>
            <p:ph type="body" idx="1"/>
          </p:nvPr>
        </p:nvSpPr>
        <p:spPr/>
        <p:txBody>
          <a:bodyPr/>
          <a:lstStyle/>
          <a:p>
            <a:r>
              <a:rPr lang="lv-LV" dirty="0"/>
              <a:t>Tiesu lieta – ērtāka lietas pārskatīšana. Lieta tiks attēlota ar vienu ierakstu, </a:t>
            </a:r>
            <a:r>
              <a:rPr lang="lv-LV" dirty="0" err="1"/>
              <a:t>ķuru</a:t>
            </a:r>
            <a:r>
              <a:rPr lang="lv-LV" dirty="0"/>
              <a:t> atverot, būs iespēja pārslēgties pa dažādām instancēm. Šobrīd katrai instancei ir savs atsevišķs ieraksts.</a:t>
            </a:r>
          </a:p>
          <a:p>
            <a:r>
              <a:rPr lang="lv-LV" dirty="0"/>
              <a:t>Prokuratūras lieta – būs pieejami lietas materiāli prokuratūrā</a:t>
            </a:r>
          </a:p>
          <a:p>
            <a:r>
              <a:rPr lang="lv-LV" dirty="0"/>
              <a:t>Probācijas lieta – būs iespēja redzēt probācijas lietas materiālus</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Datu aktualizācija notiek tiešsaistē – dati tiks nodoti no pamatdarbības sistēmas uz portālu tiešsaistē, kas lietotājam nozīmē, ka visi tiesu pievienotie materiāli būs pieejami pāris minūšu laikā. Šobrīd ir jāgaida nākamā diena, jo dati uz tiesu portālu tiek nodoti vienu reizi dienā (pa nakti).</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Ieslodzītā pārstāvja saziņa ar Ieslodzījuma vietu pārvaldi  - iespēja no portāla nosūtīt e-iesniegumu iestādei.</a:t>
            </a:r>
          </a:p>
          <a:p>
            <a:pPr marL="0" marR="0" lvl="0" indent="0" algn="l" defTabSz="914400" rtl="0" eaLnBrk="1" fontAlgn="auto" latinLnBrk="0" hangingPunct="1">
              <a:lnSpc>
                <a:spcPct val="100000"/>
              </a:lnSpc>
              <a:spcBef>
                <a:spcPts val="0"/>
              </a:spcBef>
              <a:spcAft>
                <a:spcPts val="0"/>
              </a:spcAft>
              <a:buClrTx/>
              <a:buSzTx/>
              <a:buFontTx/>
              <a:buNone/>
              <a:tabLst/>
              <a:defRPr/>
            </a:pPr>
            <a:r>
              <a:rPr lang="lv-LV" sz="1200" dirty="0"/>
              <a:t>Tiesu ekspertiem «ekspertu darba vieta» – iespēja saņemt </a:t>
            </a:r>
            <a:r>
              <a:rPr lang="lv-LV" sz="1200" dirty="0" err="1"/>
              <a:t>p.ortāla</a:t>
            </a:r>
            <a:r>
              <a:rPr lang="lv-LV" sz="1200" dirty="0"/>
              <a:t> uzdevumu par ekspertīzes veikšanu, kā arī pievienot ekspertīzi portālā un to nosūtīt no portāla uz tiesu (TIS)</a:t>
            </a:r>
          </a:p>
        </p:txBody>
      </p:sp>
      <p:sp>
        <p:nvSpPr>
          <p:cNvPr id="4" name="Slaida numura vietturis 3"/>
          <p:cNvSpPr>
            <a:spLocks noGrp="1"/>
          </p:cNvSpPr>
          <p:nvPr>
            <p:ph type="sldNum" sz="quarter" idx="5"/>
          </p:nvPr>
        </p:nvSpPr>
        <p:spPr/>
        <p:txBody>
          <a:bodyPr/>
          <a:lstStyle/>
          <a:p>
            <a:fld id="{C81E83E4-1D44-47ED-BEA8-9D8EAC3602FA}" type="slidenum">
              <a:rPr lang="lv-LV" smtClean="0"/>
              <a:t>11</a:t>
            </a:fld>
            <a:endParaRPr lang="lv-LV"/>
          </a:p>
        </p:txBody>
      </p:sp>
    </p:spTree>
    <p:extLst>
      <p:ext uri="{BB962C8B-B14F-4D97-AF65-F5344CB8AC3E}">
        <p14:creationId xmlns:p14="http://schemas.microsoft.com/office/powerpoint/2010/main" val="32385044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E93D9-BE24-4740-B235-CD2F0B75D2AE}"/>
              </a:ext>
            </a:extLst>
          </p:cNvPr>
          <p:cNvSpPr>
            <a:spLocks noGrp="1"/>
          </p:cNvSpPr>
          <p:nvPr>
            <p:ph type="ctrTitle"/>
          </p:nvPr>
        </p:nvSpPr>
        <p:spPr>
          <a:xfrm>
            <a:off x="1524000" y="3453446"/>
            <a:ext cx="9144000" cy="804863"/>
          </a:xfrm>
        </p:spPr>
        <p:txBody>
          <a:bodyPr anchor="b">
            <a:normAutofit/>
          </a:bodyPr>
          <a:lstStyle>
            <a:lvl1pPr algn="ctr">
              <a:defRPr sz="4000"/>
            </a:lvl1pPr>
          </a:lstStyle>
          <a:p>
            <a:r>
              <a:rPr lang="en-US" dirty="0"/>
              <a:t>Click to edit Master title style</a:t>
            </a:r>
            <a:endParaRPr lang="lv-LV" dirty="0"/>
          </a:p>
        </p:txBody>
      </p:sp>
      <p:sp>
        <p:nvSpPr>
          <p:cNvPr id="3" name="Subtitle 2">
            <a:extLst>
              <a:ext uri="{FF2B5EF4-FFF2-40B4-BE49-F238E27FC236}">
                <a16:creationId xmlns:a16="http://schemas.microsoft.com/office/drawing/2014/main" id="{4A5F3C92-9F11-4982-BD0E-434D05BC2214}"/>
              </a:ext>
            </a:extLst>
          </p:cNvPr>
          <p:cNvSpPr>
            <a:spLocks noGrp="1"/>
          </p:cNvSpPr>
          <p:nvPr>
            <p:ph type="subTitle" idx="1"/>
          </p:nvPr>
        </p:nvSpPr>
        <p:spPr>
          <a:xfrm>
            <a:off x="1524000" y="4795103"/>
            <a:ext cx="9144000" cy="327660"/>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v-LV" dirty="0"/>
          </a:p>
        </p:txBody>
      </p:sp>
      <p:sp>
        <p:nvSpPr>
          <p:cNvPr id="4" name="Date Placeholder 3">
            <a:extLst>
              <a:ext uri="{FF2B5EF4-FFF2-40B4-BE49-F238E27FC236}">
                <a16:creationId xmlns:a16="http://schemas.microsoft.com/office/drawing/2014/main" id="{02698DA4-002D-470A-B8B8-D5E8C4BAFA67}"/>
              </a:ext>
            </a:extLst>
          </p:cNvPr>
          <p:cNvSpPr>
            <a:spLocks noGrp="1"/>
          </p:cNvSpPr>
          <p:nvPr>
            <p:ph type="dt" sz="half" idx="10"/>
          </p:nvPr>
        </p:nvSpPr>
        <p:spPr>
          <a:xfrm>
            <a:off x="4381759" y="5792153"/>
            <a:ext cx="3428479" cy="365125"/>
          </a:xfrm>
        </p:spPr>
        <p:txBody>
          <a:bodyPr/>
          <a:lstStyle>
            <a:lvl1pPr algn="ctr">
              <a:defRPr sz="1600">
                <a:solidFill>
                  <a:schemeClr val="tx1"/>
                </a:solidFill>
              </a:defRPr>
            </a:lvl1pPr>
          </a:lstStyle>
          <a:p>
            <a:fld id="{7FD8E282-D908-4545-A4DC-8039CF2EEB50}" type="datetime1">
              <a:rPr lang="lv-LV" smtClean="0"/>
              <a:t>06.08.2021</a:t>
            </a:fld>
            <a:endParaRPr lang="lv-LV" dirty="0"/>
          </a:p>
        </p:txBody>
      </p:sp>
      <p:pic>
        <p:nvPicPr>
          <p:cNvPr id="8" name="Graphic 7">
            <a:extLst>
              <a:ext uri="{FF2B5EF4-FFF2-40B4-BE49-F238E27FC236}">
                <a16:creationId xmlns:a16="http://schemas.microsoft.com/office/drawing/2014/main" id="{2B29C893-89A6-4381-904B-3BF35AE8C3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530340"/>
            <a:ext cx="12192000" cy="327660"/>
          </a:xfrm>
          <a:prstGeom prst="rect">
            <a:avLst/>
          </a:prstGeom>
        </p:spPr>
      </p:pic>
      <p:pic>
        <p:nvPicPr>
          <p:cNvPr id="10" name="Graphic 9">
            <a:extLst>
              <a:ext uri="{FF2B5EF4-FFF2-40B4-BE49-F238E27FC236}">
                <a16:creationId xmlns:a16="http://schemas.microsoft.com/office/drawing/2014/main" id="{CD2BE9F2-F2DA-4F3C-9FDE-537919225D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58631" y="0"/>
            <a:ext cx="2074737" cy="2676110"/>
          </a:xfrm>
          <a:prstGeom prst="rect">
            <a:avLst/>
          </a:prstGeom>
        </p:spPr>
      </p:pic>
    </p:spTree>
    <p:extLst>
      <p:ext uri="{BB962C8B-B14F-4D97-AF65-F5344CB8AC3E}">
        <p14:creationId xmlns:p14="http://schemas.microsoft.com/office/powerpoint/2010/main" val="3279780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A0242DA3-1C51-4940-A224-5B76CB392863}"/>
              </a:ext>
            </a:extLst>
          </p:cNvPr>
          <p:cNvSpPr>
            <a:spLocks noGrp="1"/>
          </p:cNvSpPr>
          <p:nvPr>
            <p:ph type="dt" sz="half" idx="10"/>
          </p:nvPr>
        </p:nvSpPr>
        <p:spPr>
          <a:xfrm>
            <a:off x="3205163" y="6233505"/>
            <a:ext cx="2743200" cy="365125"/>
          </a:xfrm>
        </p:spPr>
        <p:txBody>
          <a:bodyPr/>
          <a:lstStyle>
            <a:lvl1pPr>
              <a:defRPr sz="1300">
                <a:solidFill>
                  <a:schemeClr val="tx1"/>
                </a:solidFill>
              </a:defRPr>
            </a:lvl1pPr>
          </a:lstStyle>
          <a:p>
            <a:fld id="{CAA2C68D-08F9-40BE-A953-B0FFDA10C634}" type="datetime1">
              <a:rPr lang="lv-LV" smtClean="0"/>
              <a:pPr/>
              <a:t>06.08.2021</a:t>
            </a:fld>
            <a:endParaRPr lang="lv-LV" dirty="0"/>
          </a:p>
        </p:txBody>
      </p:sp>
      <p:sp>
        <p:nvSpPr>
          <p:cNvPr id="5" name="Footer Placeholder 4">
            <a:extLst>
              <a:ext uri="{FF2B5EF4-FFF2-40B4-BE49-F238E27FC236}">
                <a16:creationId xmlns:a16="http://schemas.microsoft.com/office/drawing/2014/main" id="{E0DC0BCC-73A0-4F04-8455-602F6FC6395C}"/>
              </a:ext>
            </a:extLst>
          </p:cNvPr>
          <p:cNvSpPr>
            <a:spLocks noGrp="1"/>
          </p:cNvSpPr>
          <p:nvPr>
            <p:ph type="ftr" sz="quarter" idx="11"/>
          </p:nvPr>
        </p:nvSpPr>
        <p:spPr>
          <a:xfrm>
            <a:off x="6883400" y="6233503"/>
            <a:ext cx="4114800" cy="365125"/>
          </a:xfrm>
        </p:spPr>
        <p:txBody>
          <a:bodyPr/>
          <a:lstStyle>
            <a:lvl1pPr algn="r">
              <a:defRPr sz="1300">
                <a:solidFill>
                  <a:schemeClr val="tx1"/>
                </a:solidFill>
              </a:defRPr>
            </a:lvl1pPr>
          </a:lstStyle>
          <a:p>
            <a:r>
              <a:rPr lang="lv-LV"/>
              <a:t>Prezentācijas nosaukums</a:t>
            </a:r>
            <a:endParaRPr lang="lv-LV" dirty="0"/>
          </a:p>
        </p:txBody>
      </p:sp>
      <p:sp>
        <p:nvSpPr>
          <p:cNvPr id="6" name="Slide Number Placeholder 5">
            <a:extLst>
              <a:ext uri="{FF2B5EF4-FFF2-40B4-BE49-F238E27FC236}">
                <a16:creationId xmlns:a16="http://schemas.microsoft.com/office/drawing/2014/main" id="{FB01CBB0-50E3-4CB1-B86F-FA347076F66B}"/>
              </a:ext>
            </a:extLst>
          </p:cNvPr>
          <p:cNvSpPr>
            <a:spLocks noGrp="1"/>
          </p:cNvSpPr>
          <p:nvPr>
            <p:ph type="sldNum" sz="quarter" idx="12"/>
          </p:nvPr>
        </p:nvSpPr>
        <p:spPr>
          <a:xfrm>
            <a:off x="11083925" y="6233504"/>
            <a:ext cx="666750" cy="365125"/>
          </a:xfrm>
        </p:spPr>
        <p:txBody>
          <a:bodyPr/>
          <a:lstStyle>
            <a:lvl1pPr>
              <a:defRPr sz="1300"/>
            </a:lvl1pPr>
          </a:lstStyle>
          <a:p>
            <a:fld id="{C1691FF6-0B88-403F-B4E7-6AA82F4F110A}" type="slidenum">
              <a:rPr lang="lv-LV" smtClean="0"/>
              <a:pPr/>
              <a:t>‹#›</a:t>
            </a:fld>
            <a:endParaRPr lang="lv-LV"/>
          </a:p>
        </p:txBody>
      </p:sp>
      <p:pic>
        <p:nvPicPr>
          <p:cNvPr id="9" name="Graphic 8">
            <a:extLst>
              <a:ext uri="{FF2B5EF4-FFF2-40B4-BE49-F238E27FC236}">
                <a16:creationId xmlns:a16="http://schemas.microsoft.com/office/drawing/2014/main" id="{5056D222-4E62-41BB-B24D-451AF49237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200" y="0"/>
            <a:ext cx="1348911" cy="1739900"/>
          </a:xfrm>
          <a:prstGeom prst="rect">
            <a:avLst/>
          </a:prstGeom>
        </p:spPr>
      </p:pic>
      <p:pic>
        <p:nvPicPr>
          <p:cNvPr id="16" name="Graphic 15">
            <a:extLst>
              <a:ext uri="{FF2B5EF4-FFF2-40B4-BE49-F238E27FC236}">
                <a16:creationId xmlns:a16="http://schemas.microsoft.com/office/drawing/2014/main" id="{E9C70D3F-B495-4F73-B668-386E2CEF46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7095" y="5806434"/>
            <a:ext cx="1974830" cy="703080"/>
          </a:xfrm>
          <a:prstGeom prst="rect">
            <a:avLst/>
          </a:prstGeom>
        </p:spPr>
      </p:pic>
    </p:spTree>
    <p:extLst>
      <p:ext uri="{BB962C8B-B14F-4D97-AF65-F5344CB8AC3E}">
        <p14:creationId xmlns:p14="http://schemas.microsoft.com/office/powerpoint/2010/main" val="14392612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056D222-4E62-41BB-B24D-451AF49237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200" y="0"/>
            <a:ext cx="1348911" cy="1739900"/>
          </a:xfrm>
          <a:prstGeom prst="rect">
            <a:avLst/>
          </a:prstGeom>
        </p:spPr>
      </p:pic>
      <p:pic>
        <p:nvPicPr>
          <p:cNvPr id="16" name="Graphic 15">
            <a:extLst>
              <a:ext uri="{FF2B5EF4-FFF2-40B4-BE49-F238E27FC236}">
                <a16:creationId xmlns:a16="http://schemas.microsoft.com/office/drawing/2014/main" id="{E9C70D3F-B495-4F73-B668-386E2CEF46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7095" y="5806434"/>
            <a:ext cx="1974830" cy="703080"/>
          </a:xfrm>
          <a:prstGeom prst="rect">
            <a:avLst/>
          </a:prstGeom>
        </p:spPr>
      </p:pic>
      <p:sp>
        <p:nvSpPr>
          <p:cNvPr id="22" name="Text Placeholder 21">
            <a:extLst>
              <a:ext uri="{FF2B5EF4-FFF2-40B4-BE49-F238E27FC236}">
                <a16:creationId xmlns:a16="http://schemas.microsoft.com/office/drawing/2014/main" id="{504B9847-0E44-42F7-BA8E-D91865A23E01}"/>
              </a:ext>
            </a:extLst>
          </p:cNvPr>
          <p:cNvSpPr>
            <a:spLocks noGrp="1"/>
          </p:cNvSpPr>
          <p:nvPr>
            <p:ph type="body" sz="quarter" idx="13" hasCustomPrompt="1"/>
          </p:nvPr>
        </p:nvSpPr>
        <p:spPr>
          <a:xfrm>
            <a:off x="3205163" y="869950"/>
            <a:ext cx="8539742" cy="1022350"/>
          </a:xfrm>
        </p:spPr>
        <p:txBody>
          <a:bodyPr>
            <a:normAutofit/>
          </a:bodyPr>
          <a:lstStyle>
            <a:lvl1pPr marL="0" indent="0">
              <a:buNone/>
              <a:defRPr sz="3200" b="1"/>
            </a:lvl1pPr>
            <a:lvl2pPr marL="457200" indent="0">
              <a:buNone/>
              <a:defRPr/>
            </a:lvl2pPr>
          </a:lstStyle>
          <a:p>
            <a:pPr lvl="0"/>
            <a:r>
              <a:rPr lang="lv-LV" dirty="0"/>
              <a:t>Virsraksts</a:t>
            </a:r>
            <a:endParaRPr lang="en-US" dirty="0"/>
          </a:p>
        </p:txBody>
      </p:sp>
      <p:sp>
        <p:nvSpPr>
          <p:cNvPr id="23" name="Text Placeholder 21">
            <a:extLst>
              <a:ext uri="{FF2B5EF4-FFF2-40B4-BE49-F238E27FC236}">
                <a16:creationId xmlns:a16="http://schemas.microsoft.com/office/drawing/2014/main" id="{523B2F94-7AD8-4B4A-A531-7C65A8855F89}"/>
              </a:ext>
            </a:extLst>
          </p:cNvPr>
          <p:cNvSpPr>
            <a:spLocks noGrp="1"/>
          </p:cNvSpPr>
          <p:nvPr>
            <p:ph type="body" sz="quarter" idx="14" hasCustomPrompt="1"/>
          </p:nvPr>
        </p:nvSpPr>
        <p:spPr>
          <a:xfrm>
            <a:off x="3205163" y="2120900"/>
            <a:ext cx="8539742" cy="3685534"/>
          </a:xfrm>
        </p:spPr>
        <p:txBody>
          <a:bodyPr>
            <a:normAutofit/>
          </a:bodyPr>
          <a:lstStyle>
            <a:lvl1pPr marL="0" indent="0">
              <a:buNone/>
              <a:defRPr sz="2000" b="0"/>
            </a:lvl1pPr>
            <a:lvl2pPr marL="457200" indent="0">
              <a:buNone/>
              <a:defRPr/>
            </a:lvl2pPr>
          </a:lstStyle>
          <a:p>
            <a:pPr lvl="0"/>
            <a:r>
              <a:rPr lang="lv-LV" dirty="0"/>
              <a:t>Pamatteksts</a:t>
            </a:r>
            <a:endParaRPr lang="en-US" dirty="0"/>
          </a:p>
        </p:txBody>
      </p:sp>
      <p:sp>
        <p:nvSpPr>
          <p:cNvPr id="24" name="Date Placeholder 3">
            <a:extLst>
              <a:ext uri="{FF2B5EF4-FFF2-40B4-BE49-F238E27FC236}">
                <a16:creationId xmlns:a16="http://schemas.microsoft.com/office/drawing/2014/main" id="{1F165D2D-299B-401B-AAAB-9B89F4C9AEC9}"/>
              </a:ext>
            </a:extLst>
          </p:cNvPr>
          <p:cNvSpPr>
            <a:spLocks noGrp="1"/>
          </p:cNvSpPr>
          <p:nvPr>
            <p:ph type="dt" sz="half" idx="10"/>
          </p:nvPr>
        </p:nvSpPr>
        <p:spPr>
          <a:xfrm>
            <a:off x="3205163" y="6233505"/>
            <a:ext cx="2743200" cy="365125"/>
          </a:xfrm>
        </p:spPr>
        <p:txBody>
          <a:bodyPr/>
          <a:lstStyle>
            <a:lvl1pPr>
              <a:defRPr sz="1300">
                <a:solidFill>
                  <a:schemeClr val="tx1"/>
                </a:solidFill>
              </a:defRPr>
            </a:lvl1pPr>
          </a:lstStyle>
          <a:p>
            <a:fld id="{CAA2C68D-08F9-40BE-A953-B0FFDA10C634}" type="datetime1">
              <a:rPr lang="lv-LV" smtClean="0"/>
              <a:pPr/>
              <a:t>06.08.2021</a:t>
            </a:fld>
            <a:endParaRPr lang="lv-LV" dirty="0"/>
          </a:p>
        </p:txBody>
      </p:sp>
      <p:sp>
        <p:nvSpPr>
          <p:cNvPr id="25" name="Footer Placeholder 4">
            <a:extLst>
              <a:ext uri="{FF2B5EF4-FFF2-40B4-BE49-F238E27FC236}">
                <a16:creationId xmlns:a16="http://schemas.microsoft.com/office/drawing/2014/main" id="{B0FA0629-3C90-49FF-A19F-3A7B9D8E1602}"/>
              </a:ext>
            </a:extLst>
          </p:cNvPr>
          <p:cNvSpPr>
            <a:spLocks noGrp="1"/>
          </p:cNvSpPr>
          <p:nvPr>
            <p:ph type="ftr" sz="quarter" idx="11"/>
          </p:nvPr>
        </p:nvSpPr>
        <p:spPr>
          <a:xfrm>
            <a:off x="6883400" y="6233503"/>
            <a:ext cx="4114800" cy="365125"/>
          </a:xfrm>
        </p:spPr>
        <p:txBody>
          <a:bodyPr/>
          <a:lstStyle>
            <a:lvl1pPr algn="r">
              <a:defRPr sz="1300">
                <a:solidFill>
                  <a:schemeClr val="tx1"/>
                </a:solidFill>
              </a:defRPr>
            </a:lvl1pPr>
          </a:lstStyle>
          <a:p>
            <a:r>
              <a:rPr lang="lv-LV"/>
              <a:t>Prezentācijas nosaukums</a:t>
            </a:r>
            <a:endParaRPr lang="lv-LV" dirty="0"/>
          </a:p>
        </p:txBody>
      </p:sp>
      <p:sp>
        <p:nvSpPr>
          <p:cNvPr id="26" name="Slide Number Placeholder 5">
            <a:extLst>
              <a:ext uri="{FF2B5EF4-FFF2-40B4-BE49-F238E27FC236}">
                <a16:creationId xmlns:a16="http://schemas.microsoft.com/office/drawing/2014/main" id="{DABE696C-B4F8-4156-82D5-9117D4A2C99C}"/>
              </a:ext>
            </a:extLst>
          </p:cNvPr>
          <p:cNvSpPr>
            <a:spLocks noGrp="1"/>
          </p:cNvSpPr>
          <p:nvPr>
            <p:ph type="sldNum" sz="quarter" idx="12"/>
          </p:nvPr>
        </p:nvSpPr>
        <p:spPr>
          <a:xfrm>
            <a:off x="11083925" y="6233504"/>
            <a:ext cx="666750" cy="365125"/>
          </a:xfrm>
        </p:spPr>
        <p:txBody>
          <a:bodyPr/>
          <a:lstStyle>
            <a:lvl1pPr>
              <a:defRPr sz="1300"/>
            </a:lvl1pPr>
          </a:lstStyle>
          <a:p>
            <a:fld id="{C1691FF6-0B88-403F-B4E7-6AA82F4F110A}" type="slidenum">
              <a:rPr lang="lv-LV" smtClean="0"/>
              <a:pPr/>
              <a:t>‹#›</a:t>
            </a:fld>
            <a:endParaRPr lang="lv-LV"/>
          </a:p>
        </p:txBody>
      </p:sp>
    </p:spTree>
    <p:extLst>
      <p:ext uri="{BB962C8B-B14F-4D97-AF65-F5344CB8AC3E}">
        <p14:creationId xmlns:p14="http://schemas.microsoft.com/office/powerpoint/2010/main" val="2716730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056D222-4E62-41BB-B24D-451AF49237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200" y="0"/>
            <a:ext cx="1348911" cy="1739900"/>
          </a:xfrm>
          <a:prstGeom prst="rect">
            <a:avLst/>
          </a:prstGeom>
        </p:spPr>
      </p:pic>
      <p:pic>
        <p:nvPicPr>
          <p:cNvPr id="16" name="Graphic 15">
            <a:extLst>
              <a:ext uri="{FF2B5EF4-FFF2-40B4-BE49-F238E27FC236}">
                <a16:creationId xmlns:a16="http://schemas.microsoft.com/office/drawing/2014/main" id="{E9C70D3F-B495-4F73-B668-386E2CEF46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7095" y="5806434"/>
            <a:ext cx="1974830" cy="703080"/>
          </a:xfrm>
          <a:prstGeom prst="rect">
            <a:avLst/>
          </a:prstGeom>
        </p:spPr>
      </p:pic>
      <p:sp>
        <p:nvSpPr>
          <p:cNvPr id="22" name="Text Placeholder 21">
            <a:extLst>
              <a:ext uri="{FF2B5EF4-FFF2-40B4-BE49-F238E27FC236}">
                <a16:creationId xmlns:a16="http://schemas.microsoft.com/office/drawing/2014/main" id="{504B9847-0E44-42F7-BA8E-D91865A23E01}"/>
              </a:ext>
            </a:extLst>
          </p:cNvPr>
          <p:cNvSpPr>
            <a:spLocks noGrp="1"/>
          </p:cNvSpPr>
          <p:nvPr>
            <p:ph type="body" sz="quarter" idx="13" hasCustomPrompt="1"/>
          </p:nvPr>
        </p:nvSpPr>
        <p:spPr>
          <a:xfrm>
            <a:off x="3205163" y="869950"/>
            <a:ext cx="8539742" cy="1022350"/>
          </a:xfrm>
        </p:spPr>
        <p:txBody>
          <a:bodyPr>
            <a:normAutofit/>
          </a:bodyPr>
          <a:lstStyle>
            <a:lvl1pPr marL="0" indent="0">
              <a:buNone/>
              <a:defRPr sz="3200" b="1"/>
            </a:lvl1pPr>
            <a:lvl2pPr marL="457200" indent="0">
              <a:buNone/>
              <a:defRPr/>
            </a:lvl2pPr>
          </a:lstStyle>
          <a:p>
            <a:pPr lvl="0"/>
            <a:r>
              <a:rPr lang="lv-LV" dirty="0"/>
              <a:t>Virsraksts</a:t>
            </a:r>
            <a:endParaRPr lang="en-US" dirty="0"/>
          </a:p>
        </p:txBody>
      </p:sp>
      <p:sp>
        <p:nvSpPr>
          <p:cNvPr id="23" name="Text Placeholder 21">
            <a:extLst>
              <a:ext uri="{FF2B5EF4-FFF2-40B4-BE49-F238E27FC236}">
                <a16:creationId xmlns:a16="http://schemas.microsoft.com/office/drawing/2014/main" id="{523B2F94-7AD8-4B4A-A531-7C65A8855F89}"/>
              </a:ext>
            </a:extLst>
          </p:cNvPr>
          <p:cNvSpPr>
            <a:spLocks noGrp="1"/>
          </p:cNvSpPr>
          <p:nvPr>
            <p:ph type="body" sz="quarter" idx="14" hasCustomPrompt="1"/>
          </p:nvPr>
        </p:nvSpPr>
        <p:spPr>
          <a:xfrm>
            <a:off x="3205163" y="2120900"/>
            <a:ext cx="4114800" cy="3685534"/>
          </a:xfrm>
        </p:spPr>
        <p:txBody>
          <a:bodyPr>
            <a:normAutofit/>
          </a:bodyPr>
          <a:lstStyle>
            <a:lvl1pPr marL="0" indent="0">
              <a:buNone/>
              <a:defRPr sz="2000" b="0"/>
            </a:lvl1pPr>
            <a:lvl2pPr marL="457200" indent="0">
              <a:buNone/>
              <a:defRPr/>
            </a:lvl2pPr>
          </a:lstStyle>
          <a:p>
            <a:pPr lvl="0"/>
            <a:r>
              <a:rPr lang="lv-LV" dirty="0"/>
              <a:t>Pamatteksts</a:t>
            </a:r>
            <a:endParaRPr lang="en-US" dirty="0"/>
          </a:p>
        </p:txBody>
      </p:sp>
      <p:sp>
        <p:nvSpPr>
          <p:cNvPr id="13" name="Text Placeholder 21">
            <a:extLst>
              <a:ext uri="{FF2B5EF4-FFF2-40B4-BE49-F238E27FC236}">
                <a16:creationId xmlns:a16="http://schemas.microsoft.com/office/drawing/2014/main" id="{4298C47E-299D-4F00-B1A2-29F36A50801C}"/>
              </a:ext>
            </a:extLst>
          </p:cNvPr>
          <p:cNvSpPr>
            <a:spLocks noGrp="1"/>
          </p:cNvSpPr>
          <p:nvPr>
            <p:ph type="body" sz="quarter" idx="17" hasCustomPrompt="1"/>
          </p:nvPr>
        </p:nvSpPr>
        <p:spPr>
          <a:xfrm>
            <a:off x="7630105" y="2120900"/>
            <a:ext cx="4114800" cy="3685534"/>
          </a:xfrm>
        </p:spPr>
        <p:txBody>
          <a:bodyPr>
            <a:normAutofit/>
          </a:bodyPr>
          <a:lstStyle>
            <a:lvl1pPr marL="0" indent="0">
              <a:buNone/>
              <a:defRPr sz="2000" b="0"/>
            </a:lvl1pPr>
            <a:lvl2pPr marL="457200" indent="0">
              <a:buNone/>
              <a:defRPr/>
            </a:lvl2pPr>
          </a:lstStyle>
          <a:p>
            <a:pPr lvl="0"/>
            <a:r>
              <a:rPr lang="lv-LV" dirty="0"/>
              <a:t>Pamatteksts</a:t>
            </a:r>
            <a:endParaRPr lang="en-US" dirty="0"/>
          </a:p>
        </p:txBody>
      </p:sp>
      <p:sp>
        <p:nvSpPr>
          <p:cNvPr id="14" name="Date Placeholder 3">
            <a:extLst>
              <a:ext uri="{FF2B5EF4-FFF2-40B4-BE49-F238E27FC236}">
                <a16:creationId xmlns:a16="http://schemas.microsoft.com/office/drawing/2014/main" id="{CFC3A95D-4610-48FB-9A46-FB6AC3666EEF}"/>
              </a:ext>
            </a:extLst>
          </p:cNvPr>
          <p:cNvSpPr>
            <a:spLocks noGrp="1"/>
          </p:cNvSpPr>
          <p:nvPr>
            <p:ph type="dt" sz="half" idx="10"/>
          </p:nvPr>
        </p:nvSpPr>
        <p:spPr>
          <a:xfrm>
            <a:off x="3205163" y="6233505"/>
            <a:ext cx="2743200" cy="365125"/>
          </a:xfrm>
        </p:spPr>
        <p:txBody>
          <a:bodyPr/>
          <a:lstStyle>
            <a:lvl1pPr>
              <a:defRPr sz="1300">
                <a:solidFill>
                  <a:schemeClr val="tx1"/>
                </a:solidFill>
              </a:defRPr>
            </a:lvl1pPr>
          </a:lstStyle>
          <a:p>
            <a:fld id="{CAA2C68D-08F9-40BE-A953-B0FFDA10C634}" type="datetime1">
              <a:rPr lang="lv-LV" smtClean="0"/>
              <a:pPr/>
              <a:t>06.08.2021</a:t>
            </a:fld>
            <a:endParaRPr lang="lv-LV" dirty="0"/>
          </a:p>
        </p:txBody>
      </p:sp>
      <p:sp>
        <p:nvSpPr>
          <p:cNvPr id="15" name="Footer Placeholder 4">
            <a:extLst>
              <a:ext uri="{FF2B5EF4-FFF2-40B4-BE49-F238E27FC236}">
                <a16:creationId xmlns:a16="http://schemas.microsoft.com/office/drawing/2014/main" id="{CB66073B-1D46-4221-853B-EF054D091040}"/>
              </a:ext>
            </a:extLst>
          </p:cNvPr>
          <p:cNvSpPr>
            <a:spLocks noGrp="1"/>
          </p:cNvSpPr>
          <p:nvPr>
            <p:ph type="ftr" sz="quarter" idx="11"/>
          </p:nvPr>
        </p:nvSpPr>
        <p:spPr>
          <a:xfrm>
            <a:off x="6883400" y="6233503"/>
            <a:ext cx="4114800" cy="365125"/>
          </a:xfrm>
        </p:spPr>
        <p:txBody>
          <a:bodyPr/>
          <a:lstStyle>
            <a:lvl1pPr algn="r">
              <a:defRPr sz="1300">
                <a:solidFill>
                  <a:schemeClr val="tx1"/>
                </a:solidFill>
              </a:defRPr>
            </a:lvl1pPr>
          </a:lstStyle>
          <a:p>
            <a:r>
              <a:rPr lang="lv-LV"/>
              <a:t>Prezentācijas nosaukums</a:t>
            </a:r>
            <a:endParaRPr lang="lv-LV" dirty="0"/>
          </a:p>
        </p:txBody>
      </p:sp>
      <p:sp>
        <p:nvSpPr>
          <p:cNvPr id="17" name="Slide Number Placeholder 5">
            <a:extLst>
              <a:ext uri="{FF2B5EF4-FFF2-40B4-BE49-F238E27FC236}">
                <a16:creationId xmlns:a16="http://schemas.microsoft.com/office/drawing/2014/main" id="{A528F81B-0AA7-40F4-8828-1D51997E6359}"/>
              </a:ext>
            </a:extLst>
          </p:cNvPr>
          <p:cNvSpPr>
            <a:spLocks noGrp="1"/>
          </p:cNvSpPr>
          <p:nvPr>
            <p:ph type="sldNum" sz="quarter" idx="12"/>
          </p:nvPr>
        </p:nvSpPr>
        <p:spPr>
          <a:xfrm>
            <a:off x="11083925" y="6233504"/>
            <a:ext cx="666750" cy="365125"/>
          </a:xfrm>
        </p:spPr>
        <p:txBody>
          <a:bodyPr/>
          <a:lstStyle>
            <a:lvl1pPr>
              <a:defRPr sz="1300"/>
            </a:lvl1pPr>
          </a:lstStyle>
          <a:p>
            <a:fld id="{C1691FF6-0B88-403F-B4E7-6AA82F4F110A}" type="slidenum">
              <a:rPr lang="lv-LV" smtClean="0"/>
              <a:pPr/>
              <a:t>‹#›</a:t>
            </a:fld>
            <a:endParaRPr lang="lv-LV"/>
          </a:p>
        </p:txBody>
      </p:sp>
    </p:spTree>
    <p:extLst>
      <p:ext uri="{BB962C8B-B14F-4D97-AF65-F5344CB8AC3E}">
        <p14:creationId xmlns:p14="http://schemas.microsoft.com/office/powerpoint/2010/main" val="36763811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056D222-4E62-41BB-B24D-451AF49237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200" y="0"/>
            <a:ext cx="1348911" cy="1739900"/>
          </a:xfrm>
          <a:prstGeom prst="rect">
            <a:avLst/>
          </a:prstGeom>
        </p:spPr>
      </p:pic>
      <p:pic>
        <p:nvPicPr>
          <p:cNvPr id="16" name="Graphic 15">
            <a:extLst>
              <a:ext uri="{FF2B5EF4-FFF2-40B4-BE49-F238E27FC236}">
                <a16:creationId xmlns:a16="http://schemas.microsoft.com/office/drawing/2014/main" id="{E9C70D3F-B495-4F73-B668-386E2CEF46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7095" y="5806434"/>
            <a:ext cx="1974830" cy="703080"/>
          </a:xfrm>
          <a:prstGeom prst="rect">
            <a:avLst/>
          </a:prstGeom>
        </p:spPr>
      </p:pic>
      <p:sp>
        <p:nvSpPr>
          <p:cNvPr id="22" name="Text Placeholder 21">
            <a:extLst>
              <a:ext uri="{FF2B5EF4-FFF2-40B4-BE49-F238E27FC236}">
                <a16:creationId xmlns:a16="http://schemas.microsoft.com/office/drawing/2014/main" id="{504B9847-0E44-42F7-BA8E-D91865A23E01}"/>
              </a:ext>
            </a:extLst>
          </p:cNvPr>
          <p:cNvSpPr>
            <a:spLocks noGrp="1"/>
          </p:cNvSpPr>
          <p:nvPr>
            <p:ph type="body" sz="quarter" idx="13" hasCustomPrompt="1"/>
          </p:nvPr>
        </p:nvSpPr>
        <p:spPr>
          <a:xfrm>
            <a:off x="3205163" y="869950"/>
            <a:ext cx="8539742" cy="1022350"/>
          </a:xfrm>
        </p:spPr>
        <p:txBody>
          <a:bodyPr>
            <a:normAutofit/>
          </a:bodyPr>
          <a:lstStyle>
            <a:lvl1pPr marL="0" indent="0">
              <a:buNone/>
              <a:defRPr sz="3200" b="1"/>
            </a:lvl1pPr>
            <a:lvl2pPr marL="457200" indent="0">
              <a:buNone/>
              <a:defRPr/>
            </a:lvl2pPr>
          </a:lstStyle>
          <a:p>
            <a:pPr lvl="0"/>
            <a:r>
              <a:rPr lang="lv-LV" dirty="0"/>
              <a:t>Virsraksts</a:t>
            </a:r>
            <a:endParaRPr lang="en-US" dirty="0"/>
          </a:p>
        </p:txBody>
      </p:sp>
      <p:sp>
        <p:nvSpPr>
          <p:cNvPr id="11" name="Picture Placeholder 2">
            <a:extLst>
              <a:ext uri="{FF2B5EF4-FFF2-40B4-BE49-F238E27FC236}">
                <a16:creationId xmlns:a16="http://schemas.microsoft.com/office/drawing/2014/main" id="{026BE430-A4B8-4075-8D37-CBE7DCC1D25F}"/>
              </a:ext>
            </a:extLst>
          </p:cNvPr>
          <p:cNvSpPr>
            <a:spLocks noGrp="1"/>
          </p:cNvSpPr>
          <p:nvPr>
            <p:ph type="pic" sz="quarter" idx="15"/>
          </p:nvPr>
        </p:nvSpPr>
        <p:spPr>
          <a:xfrm>
            <a:off x="3205163" y="2006600"/>
            <a:ext cx="8539162" cy="3800475"/>
          </a:xfrm>
          <a:solidFill>
            <a:schemeClr val="accent6">
              <a:lumMod val="85000"/>
            </a:schemeClr>
          </a:solidFill>
        </p:spPr>
        <p:txBody>
          <a:bodyPr anchor="ctr" anchorCtr="0"/>
          <a:lstStyle>
            <a:lvl1pPr algn="ctr">
              <a:defRPr/>
            </a:lvl1pPr>
          </a:lstStyle>
          <a:p>
            <a:endParaRPr lang="lv-LV"/>
          </a:p>
        </p:txBody>
      </p:sp>
      <p:sp>
        <p:nvSpPr>
          <p:cNvPr id="12" name="Date Placeholder 3">
            <a:extLst>
              <a:ext uri="{FF2B5EF4-FFF2-40B4-BE49-F238E27FC236}">
                <a16:creationId xmlns:a16="http://schemas.microsoft.com/office/drawing/2014/main" id="{A4C2B940-5871-4C0D-93C3-F7B9840EC4B9}"/>
              </a:ext>
            </a:extLst>
          </p:cNvPr>
          <p:cNvSpPr>
            <a:spLocks noGrp="1"/>
          </p:cNvSpPr>
          <p:nvPr>
            <p:ph type="dt" sz="half" idx="10"/>
          </p:nvPr>
        </p:nvSpPr>
        <p:spPr>
          <a:xfrm>
            <a:off x="3205163" y="6233505"/>
            <a:ext cx="2743200" cy="365125"/>
          </a:xfrm>
        </p:spPr>
        <p:txBody>
          <a:bodyPr/>
          <a:lstStyle>
            <a:lvl1pPr>
              <a:defRPr sz="1300">
                <a:solidFill>
                  <a:schemeClr val="tx1"/>
                </a:solidFill>
              </a:defRPr>
            </a:lvl1pPr>
          </a:lstStyle>
          <a:p>
            <a:fld id="{CAA2C68D-08F9-40BE-A953-B0FFDA10C634}" type="datetime1">
              <a:rPr lang="lv-LV" smtClean="0"/>
              <a:pPr/>
              <a:t>06.08.2021</a:t>
            </a:fld>
            <a:endParaRPr lang="lv-LV" dirty="0"/>
          </a:p>
        </p:txBody>
      </p:sp>
      <p:sp>
        <p:nvSpPr>
          <p:cNvPr id="13" name="Footer Placeholder 4">
            <a:extLst>
              <a:ext uri="{FF2B5EF4-FFF2-40B4-BE49-F238E27FC236}">
                <a16:creationId xmlns:a16="http://schemas.microsoft.com/office/drawing/2014/main" id="{68C9574B-591B-4152-AF3A-1D3412A3A2D4}"/>
              </a:ext>
            </a:extLst>
          </p:cNvPr>
          <p:cNvSpPr>
            <a:spLocks noGrp="1"/>
          </p:cNvSpPr>
          <p:nvPr>
            <p:ph type="ftr" sz="quarter" idx="11"/>
          </p:nvPr>
        </p:nvSpPr>
        <p:spPr>
          <a:xfrm>
            <a:off x="6883400" y="6233503"/>
            <a:ext cx="4114800" cy="365125"/>
          </a:xfrm>
        </p:spPr>
        <p:txBody>
          <a:bodyPr/>
          <a:lstStyle>
            <a:lvl1pPr algn="r">
              <a:defRPr sz="1300">
                <a:solidFill>
                  <a:schemeClr val="tx1"/>
                </a:solidFill>
              </a:defRPr>
            </a:lvl1pPr>
          </a:lstStyle>
          <a:p>
            <a:r>
              <a:rPr lang="lv-LV"/>
              <a:t>Prezentācijas nosaukums</a:t>
            </a:r>
            <a:endParaRPr lang="lv-LV" dirty="0"/>
          </a:p>
        </p:txBody>
      </p:sp>
      <p:sp>
        <p:nvSpPr>
          <p:cNvPr id="14" name="Slide Number Placeholder 5">
            <a:extLst>
              <a:ext uri="{FF2B5EF4-FFF2-40B4-BE49-F238E27FC236}">
                <a16:creationId xmlns:a16="http://schemas.microsoft.com/office/drawing/2014/main" id="{676B4B80-D9A3-4DA5-B5C4-3A52DD868D15}"/>
              </a:ext>
            </a:extLst>
          </p:cNvPr>
          <p:cNvSpPr>
            <a:spLocks noGrp="1"/>
          </p:cNvSpPr>
          <p:nvPr>
            <p:ph type="sldNum" sz="quarter" idx="12"/>
          </p:nvPr>
        </p:nvSpPr>
        <p:spPr>
          <a:xfrm>
            <a:off x="11083925" y="6233504"/>
            <a:ext cx="666750" cy="365125"/>
          </a:xfrm>
        </p:spPr>
        <p:txBody>
          <a:bodyPr/>
          <a:lstStyle>
            <a:lvl1pPr>
              <a:defRPr sz="1300"/>
            </a:lvl1pPr>
          </a:lstStyle>
          <a:p>
            <a:fld id="{C1691FF6-0B88-403F-B4E7-6AA82F4F110A}" type="slidenum">
              <a:rPr lang="lv-LV" smtClean="0"/>
              <a:pPr/>
              <a:t>‹#›</a:t>
            </a:fld>
            <a:endParaRPr lang="lv-LV"/>
          </a:p>
        </p:txBody>
      </p:sp>
    </p:spTree>
    <p:extLst>
      <p:ext uri="{BB962C8B-B14F-4D97-AF65-F5344CB8AC3E}">
        <p14:creationId xmlns:p14="http://schemas.microsoft.com/office/powerpoint/2010/main" val="16674861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5056D222-4E62-41BB-B24D-451AF492378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6200" y="0"/>
            <a:ext cx="1348911" cy="1739900"/>
          </a:xfrm>
          <a:prstGeom prst="rect">
            <a:avLst/>
          </a:prstGeom>
        </p:spPr>
      </p:pic>
      <p:pic>
        <p:nvPicPr>
          <p:cNvPr id="16" name="Graphic 15">
            <a:extLst>
              <a:ext uri="{FF2B5EF4-FFF2-40B4-BE49-F238E27FC236}">
                <a16:creationId xmlns:a16="http://schemas.microsoft.com/office/drawing/2014/main" id="{E9C70D3F-B495-4F73-B668-386E2CEF46F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447095" y="5806434"/>
            <a:ext cx="1974830" cy="703080"/>
          </a:xfrm>
          <a:prstGeom prst="rect">
            <a:avLst/>
          </a:prstGeom>
        </p:spPr>
      </p:pic>
      <p:sp>
        <p:nvSpPr>
          <p:cNvPr id="22" name="Text Placeholder 21">
            <a:extLst>
              <a:ext uri="{FF2B5EF4-FFF2-40B4-BE49-F238E27FC236}">
                <a16:creationId xmlns:a16="http://schemas.microsoft.com/office/drawing/2014/main" id="{504B9847-0E44-42F7-BA8E-D91865A23E01}"/>
              </a:ext>
            </a:extLst>
          </p:cNvPr>
          <p:cNvSpPr>
            <a:spLocks noGrp="1"/>
          </p:cNvSpPr>
          <p:nvPr>
            <p:ph type="body" sz="quarter" idx="13" hasCustomPrompt="1"/>
          </p:nvPr>
        </p:nvSpPr>
        <p:spPr>
          <a:xfrm>
            <a:off x="3205163" y="869950"/>
            <a:ext cx="8539742" cy="1022350"/>
          </a:xfrm>
        </p:spPr>
        <p:txBody>
          <a:bodyPr>
            <a:normAutofit/>
          </a:bodyPr>
          <a:lstStyle>
            <a:lvl1pPr marL="0" indent="0">
              <a:buNone/>
              <a:defRPr sz="3200" b="1"/>
            </a:lvl1pPr>
            <a:lvl2pPr marL="457200" indent="0">
              <a:buNone/>
              <a:defRPr/>
            </a:lvl2pPr>
          </a:lstStyle>
          <a:p>
            <a:pPr lvl="0"/>
            <a:r>
              <a:rPr lang="lv-LV" dirty="0"/>
              <a:t>Virsraksts</a:t>
            </a:r>
            <a:endParaRPr lang="en-US" dirty="0"/>
          </a:p>
        </p:txBody>
      </p:sp>
      <p:sp>
        <p:nvSpPr>
          <p:cNvPr id="11" name="Picture Placeholder 2">
            <a:extLst>
              <a:ext uri="{FF2B5EF4-FFF2-40B4-BE49-F238E27FC236}">
                <a16:creationId xmlns:a16="http://schemas.microsoft.com/office/drawing/2014/main" id="{026BE430-A4B8-4075-8D37-CBE7DCC1D25F}"/>
              </a:ext>
            </a:extLst>
          </p:cNvPr>
          <p:cNvSpPr>
            <a:spLocks noGrp="1"/>
          </p:cNvSpPr>
          <p:nvPr>
            <p:ph type="pic" sz="quarter" idx="15"/>
          </p:nvPr>
        </p:nvSpPr>
        <p:spPr>
          <a:xfrm>
            <a:off x="3205164" y="2006600"/>
            <a:ext cx="4230706" cy="3800475"/>
          </a:xfrm>
          <a:solidFill>
            <a:schemeClr val="accent6">
              <a:lumMod val="85000"/>
            </a:schemeClr>
          </a:solidFill>
        </p:spPr>
        <p:txBody>
          <a:bodyPr anchor="ctr" anchorCtr="0"/>
          <a:lstStyle>
            <a:lvl1pPr algn="ctr">
              <a:defRPr/>
            </a:lvl1pPr>
          </a:lstStyle>
          <a:p>
            <a:endParaRPr lang="lv-LV" dirty="0"/>
          </a:p>
        </p:txBody>
      </p:sp>
      <p:sp>
        <p:nvSpPr>
          <p:cNvPr id="10" name="Picture Placeholder 2">
            <a:extLst>
              <a:ext uri="{FF2B5EF4-FFF2-40B4-BE49-F238E27FC236}">
                <a16:creationId xmlns:a16="http://schemas.microsoft.com/office/drawing/2014/main" id="{0B6754A2-5A3A-48DD-AC9B-00F009EB38CA}"/>
              </a:ext>
            </a:extLst>
          </p:cNvPr>
          <p:cNvSpPr>
            <a:spLocks noGrp="1"/>
          </p:cNvSpPr>
          <p:nvPr>
            <p:ph type="pic" sz="quarter" idx="16"/>
          </p:nvPr>
        </p:nvSpPr>
        <p:spPr>
          <a:xfrm>
            <a:off x="7514199" y="2006600"/>
            <a:ext cx="4230706" cy="3800475"/>
          </a:xfrm>
          <a:solidFill>
            <a:schemeClr val="accent6">
              <a:lumMod val="85000"/>
            </a:schemeClr>
          </a:solidFill>
        </p:spPr>
        <p:txBody>
          <a:bodyPr anchor="ctr" anchorCtr="0"/>
          <a:lstStyle>
            <a:lvl1pPr algn="ctr">
              <a:defRPr/>
            </a:lvl1pPr>
          </a:lstStyle>
          <a:p>
            <a:endParaRPr lang="lv-LV"/>
          </a:p>
        </p:txBody>
      </p:sp>
      <p:sp>
        <p:nvSpPr>
          <p:cNvPr id="15" name="Date Placeholder 3">
            <a:extLst>
              <a:ext uri="{FF2B5EF4-FFF2-40B4-BE49-F238E27FC236}">
                <a16:creationId xmlns:a16="http://schemas.microsoft.com/office/drawing/2014/main" id="{75E6CB9C-FC05-4AD7-AAE2-939FA096A415}"/>
              </a:ext>
            </a:extLst>
          </p:cNvPr>
          <p:cNvSpPr>
            <a:spLocks noGrp="1"/>
          </p:cNvSpPr>
          <p:nvPr>
            <p:ph type="dt" sz="half" idx="10"/>
          </p:nvPr>
        </p:nvSpPr>
        <p:spPr>
          <a:xfrm>
            <a:off x="3205163" y="6233505"/>
            <a:ext cx="2743200" cy="365125"/>
          </a:xfrm>
        </p:spPr>
        <p:txBody>
          <a:bodyPr/>
          <a:lstStyle>
            <a:lvl1pPr>
              <a:defRPr sz="1300">
                <a:solidFill>
                  <a:schemeClr val="tx1"/>
                </a:solidFill>
              </a:defRPr>
            </a:lvl1pPr>
          </a:lstStyle>
          <a:p>
            <a:fld id="{CAA2C68D-08F9-40BE-A953-B0FFDA10C634}" type="datetime1">
              <a:rPr lang="lv-LV" smtClean="0"/>
              <a:pPr/>
              <a:t>06.08.2021</a:t>
            </a:fld>
            <a:endParaRPr lang="lv-LV" dirty="0"/>
          </a:p>
        </p:txBody>
      </p:sp>
      <p:sp>
        <p:nvSpPr>
          <p:cNvPr id="17" name="Footer Placeholder 4">
            <a:extLst>
              <a:ext uri="{FF2B5EF4-FFF2-40B4-BE49-F238E27FC236}">
                <a16:creationId xmlns:a16="http://schemas.microsoft.com/office/drawing/2014/main" id="{ABCC304B-2953-41A3-B0FD-CD2F02CB5A34}"/>
              </a:ext>
            </a:extLst>
          </p:cNvPr>
          <p:cNvSpPr>
            <a:spLocks noGrp="1"/>
          </p:cNvSpPr>
          <p:nvPr>
            <p:ph type="ftr" sz="quarter" idx="11"/>
          </p:nvPr>
        </p:nvSpPr>
        <p:spPr>
          <a:xfrm>
            <a:off x="6883400" y="6233503"/>
            <a:ext cx="4114800" cy="365125"/>
          </a:xfrm>
        </p:spPr>
        <p:txBody>
          <a:bodyPr/>
          <a:lstStyle>
            <a:lvl1pPr algn="r">
              <a:defRPr sz="1300">
                <a:solidFill>
                  <a:schemeClr val="tx1"/>
                </a:solidFill>
              </a:defRPr>
            </a:lvl1pPr>
          </a:lstStyle>
          <a:p>
            <a:r>
              <a:rPr lang="lv-LV"/>
              <a:t>Prezentācijas nosaukums</a:t>
            </a:r>
            <a:endParaRPr lang="lv-LV" dirty="0"/>
          </a:p>
        </p:txBody>
      </p:sp>
      <p:sp>
        <p:nvSpPr>
          <p:cNvPr id="18" name="Slide Number Placeholder 5">
            <a:extLst>
              <a:ext uri="{FF2B5EF4-FFF2-40B4-BE49-F238E27FC236}">
                <a16:creationId xmlns:a16="http://schemas.microsoft.com/office/drawing/2014/main" id="{8309C15D-52FB-4C49-96C1-AB502DC3D599}"/>
              </a:ext>
            </a:extLst>
          </p:cNvPr>
          <p:cNvSpPr>
            <a:spLocks noGrp="1"/>
          </p:cNvSpPr>
          <p:nvPr>
            <p:ph type="sldNum" sz="quarter" idx="12"/>
          </p:nvPr>
        </p:nvSpPr>
        <p:spPr>
          <a:xfrm>
            <a:off x="11083925" y="6233504"/>
            <a:ext cx="666750" cy="365125"/>
          </a:xfrm>
        </p:spPr>
        <p:txBody>
          <a:bodyPr/>
          <a:lstStyle>
            <a:lvl1pPr>
              <a:defRPr sz="1300"/>
            </a:lvl1pPr>
          </a:lstStyle>
          <a:p>
            <a:fld id="{C1691FF6-0B88-403F-B4E7-6AA82F4F110A}" type="slidenum">
              <a:rPr lang="lv-LV" smtClean="0"/>
              <a:pPr/>
              <a:t>‹#›</a:t>
            </a:fld>
            <a:endParaRPr lang="lv-LV"/>
          </a:p>
        </p:txBody>
      </p:sp>
    </p:spTree>
    <p:extLst>
      <p:ext uri="{BB962C8B-B14F-4D97-AF65-F5344CB8AC3E}">
        <p14:creationId xmlns:p14="http://schemas.microsoft.com/office/powerpoint/2010/main" val="10857665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4A5F3C92-9F11-4982-BD0E-434D05BC2214}"/>
              </a:ext>
            </a:extLst>
          </p:cNvPr>
          <p:cNvSpPr>
            <a:spLocks noGrp="1"/>
          </p:cNvSpPr>
          <p:nvPr>
            <p:ph type="subTitle" idx="1"/>
          </p:nvPr>
        </p:nvSpPr>
        <p:spPr>
          <a:xfrm>
            <a:off x="1524000" y="4795103"/>
            <a:ext cx="9144000" cy="327660"/>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lv-LV" dirty="0"/>
          </a:p>
        </p:txBody>
      </p:sp>
      <p:sp>
        <p:nvSpPr>
          <p:cNvPr id="4" name="Date Placeholder 3">
            <a:extLst>
              <a:ext uri="{FF2B5EF4-FFF2-40B4-BE49-F238E27FC236}">
                <a16:creationId xmlns:a16="http://schemas.microsoft.com/office/drawing/2014/main" id="{02698DA4-002D-470A-B8B8-D5E8C4BAFA67}"/>
              </a:ext>
            </a:extLst>
          </p:cNvPr>
          <p:cNvSpPr>
            <a:spLocks noGrp="1"/>
          </p:cNvSpPr>
          <p:nvPr>
            <p:ph type="dt" sz="half" idx="10"/>
          </p:nvPr>
        </p:nvSpPr>
        <p:spPr>
          <a:xfrm>
            <a:off x="4037821" y="5792153"/>
            <a:ext cx="4116355" cy="365125"/>
          </a:xfrm>
        </p:spPr>
        <p:txBody>
          <a:bodyPr/>
          <a:lstStyle>
            <a:lvl1pPr algn="ctr">
              <a:defRPr sz="1600">
                <a:solidFill>
                  <a:schemeClr val="tx1"/>
                </a:solidFill>
              </a:defRPr>
            </a:lvl1pPr>
          </a:lstStyle>
          <a:p>
            <a:fld id="{1CB8AE58-D5C2-4C51-9A71-A4FEE7F36659}" type="datetime1">
              <a:rPr lang="lv-LV" smtClean="0"/>
              <a:t>06.08.2021</a:t>
            </a:fld>
            <a:endParaRPr lang="lv-LV" dirty="0"/>
          </a:p>
        </p:txBody>
      </p:sp>
      <p:pic>
        <p:nvPicPr>
          <p:cNvPr id="8" name="Graphic 7">
            <a:extLst>
              <a:ext uri="{FF2B5EF4-FFF2-40B4-BE49-F238E27FC236}">
                <a16:creationId xmlns:a16="http://schemas.microsoft.com/office/drawing/2014/main" id="{2B29C893-89A6-4381-904B-3BF35AE8C3E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6530340"/>
            <a:ext cx="12192000" cy="327660"/>
          </a:xfrm>
          <a:prstGeom prst="rect">
            <a:avLst/>
          </a:prstGeom>
        </p:spPr>
      </p:pic>
      <p:pic>
        <p:nvPicPr>
          <p:cNvPr id="10" name="Graphic 9">
            <a:extLst>
              <a:ext uri="{FF2B5EF4-FFF2-40B4-BE49-F238E27FC236}">
                <a16:creationId xmlns:a16="http://schemas.microsoft.com/office/drawing/2014/main" id="{CD2BE9F2-F2DA-4F3C-9FDE-537919225D75}"/>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5058631" y="0"/>
            <a:ext cx="2074737" cy="2676110"/>
          </a:xfrm>
          <a:prstGeom prst="rect">
            <a:avLst/>
          </a:prstGeom>
        </p:spPr>
      </p:pic>
    </p:spTree>
    <p:extLst>
      <p:ext uri="{BB962C8B-B14F-4D97-AF65-F5344CB8AC3E}">
        <p14:creationId xmlns:p14="http://schemas.microsoft.com/office/powerpoint/2010/main" val="1311461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DC5BB4D-83A6-4886-90C8-66002931C1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lv-LV"/>
          </a:p>
        </p:txBody>
      </p:sp>
      <p:sp>
        <p:nvSpPr>
          <p:cNvPr id="3" name="Text Placeholder 2">
            <a:extLst>
              <a:ext uri="{FF2B5EF4-FFF2-40B4-BE49-F238E27FC236}">
                <a16:creationId xmlns:a16="http://schemas.microsoft.com/office/drawing/2014/main" id="{97427EAF-B698-401C-9B32-E3692D1352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lv-LV"/>
          </a:p>
        </p:txBody>
      </p:sp>
      <p:sp>
        <p:nvSpPr>
          <p:cNvPr id="4" name="Date Placeholder 3">
            <a:extLst>
              <a:ext uri="{FF2B5EF4-FFF2-40B4-BE49-F238E27FC236}">
                <a16:creationId xmlns:a16="http://schemas.microsoft.com/office/drawing/2014/main" id="{81866153-60A9-4489-93D6-366976B6B2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1A2B3E9-0FDB-47CC-AD7B-289E2CEF9338}" type="datetime1">
              <a:rPr lang="lv-LV" smtClean="0"/>
              <a:t>06.08.2021</a:t>
            </a:fld>
            <a:endParaRPr lang="lv-LV"/>
          </a:p>
        </p:txBody>
      </p:sp>
      <p:sp>
        <p:nvSpPr>
          <p:cNvPr id="5" name="Footer Placeholder 4">
            <a:extLst>
              <a:ext uri="{FF2B5EF4-FFF2-40B4-BE49-F238E27FC236}">
                <a16:creationId xmlns:a16="http://schemas.microsoft.com/office/drawing/2014/main" id="{DE5A3686-F859-44FA-AEE2-419DEC52227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lv-LV"/>
              <a:t>Prezentācijas nosaukums</a:t>
            </a:r>
          </a:p>
        </p:txBody>
      </p:sp>
      <p:sp>
        <p:nvSpPr>
          <p:cNvPr id="6" name="Slide Number Placeholder 5">
            <a:extLst>
              <a:ext uri="{FF2B5EF4-FFF2-40B4-BE49-F238E27FC236}">
                <a16:creationId xmlns:a16="http://schemas.microsoft.com/office/drawing/2014/main" id="{5464071F-689C-4CB9-B326-905F79FFD6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691FF6-0B88-403F-B4E7-6AA82F4F110A}" type="slidenum">
              <a:rPr lang="lv-LV" smtClean="0"/>
              <a:t>‹#›</a:t>
            </a:fld>
            <a:endParaRPr lang="lv-LV"/>
          </a:p>
        </p:txBody>
      </p:sp>
    </p:spTree>
    <p:extLst>
      <p:ext uri="{BB962C8B-B14F-4D97-AF65-F5344CB8AC3E}">
        <p14:creationId xmlns:p14="http://schemas.microsoft.com/office/powerpoint/2010/main" val="1146715270"/>
      </p:ext>
    </p:extLst>
  </p:cSld>
  <p:clrMap bg1="lt1" tx1="dk1" bg2="lt2" tx2="dk2" accent1="accent1" accent2="accent2" accent3="accent3" accent4="accent4" accent5="accent5" accent6="accent6" hlink="hlink" folHlink="folHlink"/>
  <p:sldLayoutIdLst>
    <p:sldLayoutId id="2147483649" r:id="rId1"/>
    <p:sldLayoutId id="2147483664" r:id="rId2"/>
    <p:sldLayoutId id="2147483650" r:id="rId3"/>
    <p:sldLayoutId id="2147483663" r:id="rId4"/>
    <p:sldLayoutId id="2147483660" r:id="rId5"/>
    <p:sldLayoutId id="2147483662" r:id="rId6"/>
    <p:sldLayoutId id="2147483661" r:id="rId7"/>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lv-L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763B9F-5B90-4E1C-A74B-C97E696CBC8F}"/>
              </a:ext>
            </a:extLst>
          </p:cNvPr>
          <p:cNvSpPr>
            <a:spLocks noGrp="1"/>
          </p:cNvSpPr>
          <p:nvPr>
            <p:ph type="ctrTitle"/>
          </p:nvPr>
        </p:nvSpPr>
        <p:spPr/>
        <p:txBody>
          <a:bodyPr>
            <a:normAutofit fontScale="90000"/>
          </a:bodyPr>
          <a:lstStyle/>
          <a:p>
            <a:r>
              <a:rPr lang="lv-LV" dirty="0"/>
              <a:t>Tiesu administrācijas loma tiesu e-pakalpojumu attīstībā</a:t>
            </a:r>
          </a:p>
        </p:txBody>
      </p:sp>
      <p:sp>
        <p:nvSpPr>
          <p:cNvPr id="3" name="Subtitle 2">
            <a:extLst>
              <a:ext uri="{FF2B5EF4-FFF2-40B4-BE49-F238E27FC236}">
                <a16:creationId xmlns:a16="http://schemas.microsoft.com/office/drawing/2014/main" id="{FE558946-F253-49AB-96BD-C602281C850D}"/>
              </a:ext>
            </a:extLst>
          </p:cNvPr>
          <p:cNvSpPr>
            <a:spLocks noGrp="1"/>
          </p:cNvSpPr>
          <p:nvPr>
            <p:ph type="subTitle" idx="1"/>
          </p:nvPr>
        </p:nvSpPr>
        <p:spPr/>
        <p:txBody>
          <a:bodyPr>
            <a:normAutofit lnSpcReduction="10000"/>
          </a:bodyPr>
          <a:lstStyle/>
          <a:p>
            <a:r>
              <a:rPr lang="lv-LV" dirty="0"/>
              <a:t>Diskusija</a:t>
            </a:r>
          </a:p>
        </p:txBody>
      </p:sp>
      <p:sp>
        <p:nvSpPr>
          <p:cNvPr id="4" name="Date Placeholder 3">
            <a:extLst>
              <a:ext uri="{FF2B5EF4-FFF2-40B4-BE49-F238E27FC236}">
                <a16:creationId xmlns:a16="http://schemas.microsoft.com/office/drawing/2014/main" id="{89A72C89-B1E7-4AEA-BDFB-3CA1170FBD74}"/>
              </a:ext>
            </a:extLst>
          </p:cNvPr>
          <p:cNvSpPr>
            <a:spLocks noGrp="1"/>
          </p:cNvSpPr>
          <p:nvPr>
            <p:ph type="dt" sz="half" idx="10"/>
          </p:nvPr>
        </p:nvSpPr>
        <p:spPr/>
        <p:txBody>
          <a:bodyPr/>
          <a:lstStyle/>
          <a:p>
            <a:r>
              <a:rPr lang="lv-LV" dirty="0"/>
              <a:t>06.08.2021.</a:t>
            </a:r>
          </a:p>
        </p:txBody>
      </p:sp>
    </p:spTree>
    <p:extLst>
      <p:ext uri="{BB962C8B-B14F-4D97-AF65-F5344CB8AC3E}">
        <p14:creationId xmlns:p14="http://schemas.microsoft.com/office/powerpoint/2010/main" val="1029753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2B992E-BD96-4063-892A-EF45B8B8463C}"/>
              </a:ext>
            </a:extLst>
          </p:cNvPr>
          <p:cNvSpPr>
            <a:spLocks noGrp="1"/>
          </p:cNvSpPr>
          <p:nvPr>
            <p:ph type="body" sz="quarter" idx="13"/>
          </p:nvPr>
        </p:nvSpPr>
        <p:spPr>
          <a:xfrm>
            <a:off x="2801358" y="676847"/>
            <a:ext cx="8539742" cy="1022350"/>
          </a:xfrm>
        </p:spPr>
        <p:txBody>
          <a:bodyPr>
            <a:normAutofit lnSpcReduction="10000"/>
          </a:bodyPr>
          <a:lstStyle/>
          <a:p>
            <a:r>
              <a:rPr lang="lv-LV" dirty="0"/>
              <a:t>No manas.tiesas.lv </a:t>
            </a:r>
          </a:p>
          <a:p>
            <a:r>
              <a:rPr lang="lv-LV" dirty="0"/>
              <a:t>uz elieta.lv</a:t>
            </a:r>
          </a:p>
        </p:txBody>
      </p:sp>
      <p:sp>
        <p:nvSpPr>
          <p:cNvPr id="3" name="Text Placeholder 2">
            <a:extLst>
              <a:ext uri="{FF2B5EF4-FFF2-40B4-BE49-F238E27FC236}">
                <a16:creationId xmlns:a16="http://schemas.microsoft.com/office/drawing/2014/main" id="{77F406F9-DDE9-4A61-9E1E-8934A04134CA}"/>
              </a:ext>
            </a:extLst>
          </p:cNvPr>
          <p:cNvSpPr>
            <a:spLocks noGrp="1"/>
          </p:cNvSpPr>
          <p:nvPr>
            <p:ph type="body" sz="quarter" idx="14"/>
          </p:nvPr>
        </p:nvSpPr>
        <p:spPr>
          <a:xfrm>
            <a:off x="412748" y="2211379"/>
            <a:ext cx="8159752" cy="2616242"/>
          </a:xfrm>
        </p:spPr>
        <p:txBody>
          <a:bodyPr>
            <a:noAutofit/>
          </a:bodyPr>
          <a:lstStyle/>
          <a:p>
            <a:pPr algn="just"/>
            <a:r>
              <a:rPr lang="lv-LV" b="1" dirty="0"/>
              <a:t>E-lietas portāls </a:t>
            </a:r>
            <a:r>
              <a:rPr lang="lv-LV" dirty="0"/>
              <a:t>tiek izstrādāts saskaņā ar E-lietas programmas 1. posmu, ar mērķi nodrošināt visu jau esošo tiesu e-pakalpojumu klāstu, kā arī turpināt tos attīstīt un pilnveidot. </a:t>
            </a:r>
            <a:r>
              <a:rPr lang="lv-LV" sz="2000" dirty="0"/>
              <a:t>Šobrīd E-lietas portāls ir </a:t>
            </a:r>
            <a:r>
              <a:rPr lang="lv-LV" sz="2000" dirty="0" err="1"/>
              <a:t>akcepttestēšanas</a:t>
            </a:r>
            <a:r>
              <a:rPr lang="lv-LV" sz="2000" dirty="0"/>
              <a:t> posmā. Jauno portālu ieviešot, tas pilnībā aizvietos esošo tiesu portālu manas.tiesas.lv. </a:t>
            </a:r>
            <a:r>
              <a:rPr lang="lv-LV" dirty="0"/>
              <a:t>Plānotais ieviešanas termiņš 30.11.2021.;</a:t>
            </a:r>
            <a:endParaRPr lang="lv-LV" sz="2000" dirty="0"/>
          </a:p>
          <a:p>
            <a:pPr algn="just"/>
            <a:endParaRPr lang="lv-LV" dirty="0"/>
          </a:p>
          <a:p>
            <a:pPr algn="just"/>
            <a:endParaRPr lang="lv-LV" dirty="0"/>
          </a:p>
        </p:txBody>
      </p:sp>
      <p:sp>
        <p:nvSpPr>
          <p:cNvPr id="4" name="Date Placeholder 3">
            <a:extLst>
              <a:ext uri="{FF2B5EF4-FFF2-40B4-BE49-F238E27FC236}">
                <a16:creationId xmlns:a16="http://schemas.microsoft.com/office/drawing/2014/main" id="{7E8E1C94-9136-4B09-BF86-1C8FFFD3F8BF}"/>
              </a:ext>
            </a:extLst>
          </p:cNvPr>
          <p:cNvSpPr>
            <a:spLocks noGrp="1"/>
          </p:cNvSpPr>
          <p:nvPr>
            <p:ph type="dt" sz="half" idx="10"/>
          </p:nvPr>
        </p:nvSpPr>
        <p:spPr/>
        <p:txBody>
          <a:bodyPr/>
          <a:lstStyle/>
          <a:p>
            <a:r>
              <a:rPr lang="lv-LV" dirty="0"/>
              <a:t>06.08.2021</a:t>
            </a:r>
          </a:p>
        </p:txBody>
      </p:sp>
      <p:sp>
        <p:nvSpPr>
          <p:cNvPr id="6" name="Slide Number Placeholder 5">
            <a:extLst>
              <a:ext uri="{FF2B5EF4-FFF2-40B4-BE49-F238E27FC236}">
                <a16:creationId xmlns:a16="http://schemas.microsoft.com/office/drawing/2014/main" id="{BEB6018D-3062-4B3D-8B10-BE92166E6382}"/>
              </a:ext>
            </a:extLst>
          </p:cNvPr>
          <p:cNvSpPr>
            <a:spLocks noGrp="1"/>
          </p:cNvSpPr>
          <p:nvPr>
            <p:ph type="sldNum" sz="quarter" idx="12"/>
          </p:nvPr>
        </p:nvSpPr>
        <p:spPr/>
        <p:txBody>
          <a:bodyPr/>
          <a:lstStyle/>
          <a:p>
            <a:fld id="{C1691FF6-0B88-403F-B4E7-6AA82F4F110A}" type="slidenum">
              <a:rPr lang="lv-LV" smtClean="0"/>
              <a:pPr/>
              <a:t>10</a:t>
            </a:fld>
            <a:endParaRPr lang="lv-LV"/>
          </a:p>
        </p:txBody>
      </p:sp>
      <p:sp>
        <p:nvSpPr>
          <p:cNvPr id="7" name="Footer Placeholder 4">
            <a:extLst>
              <a:ext uri="{FF2B5EF4-FFF2-40B4-BE49-F238E27FC236}">
                <a16:creationId xmlns:a16="http://schemas.microsoft.com/office/drawing/2014/main" id="{95A6FEEF-78A8-4777-971C-01971BD058AD}"/>
              </a:ext>
            </a:extLst>
          </p:cNvPr>
          <p:cNvSpPr>
            <a:spLocks noGrp="1"/>
          </p:cNvSpPr>
          <p:nvPr>
            <p:ph type="ftr" sz="quarter" idx="11"/>
          </p:nvPr>
        </p:nvSpPr>
        <p:spPr>
          <a:xfrm>
            <a:off x="6883400" y="6233503"/>
            <a:ext cx="4114800" cy="365125"/>
          </a:xfrm>
        </p:spPr>
        <p:txBody>
          <a:bodyPr/>
          <a:lstStyle/>
          <a:p>
            <a:r>
              <a:rPr lang="lv-LV" dirty="0"/>
              <a:t>Tiesu administrācijas loma tiesu e-pakalpojumu attīstībā</a:t>
            </a:r>
          </a:p>
        </p:txBody>
      </p:sp>
      <p:sp>
        <p:nvSpPr>
          <p:cNvPr id="11" name="TextBox 10">
            <a:extLst>
              <a:ext uri="{FF2B5EF4-FFF2-40B4-BE49-F238E27FC236}">
                <a16:creationId xmlns:a16="http://schemas.microsoft.com/office/drawing/2014/main" id="{0C39FA13-76A6-42DD-AB51-B4060A060F68}"/>
              </a:ext>
            </a:extLst>
          </p:cNvPr>
          <p:cNvSpPr txBox="1"/>
          <p:nvPr/>
        </p:nvSpPr>
        <p:spPr>
          <a:xfrm>
            <a:off x="412748" y="4319790"/>
            <a:ext cx="8159751" cy="1015663"/>
          </a:xfrm>
          <a:prstGeom prst="rect">
            <a:avLst/>
          </a:prstGeom>
          <a:noFill/>
        </p:spPr>
        <p:txBody>
          <a:bodyPr wrap="square">
            <a:spAutoFit/>
          </a:bodyPr>
          <a:lstStyle/>
          <a:p>
            <a:r>
              <a:rPr lang="lv-LV" sz="2000" b="1" dirty="0"/>
              <a:t>E-lietas programmas mērķis </a:t>
            </a:r>
            <a:r>
              <a:rPr lang="lv-LV" sz="2000" dirty="0"/>
              <a:t>ir panākt vienotu elektronizētu procesu no izmeklēšanas uzsākšanas līdz tiesvedībai un nolēmuma izpildei.</a:t>
            </a:r>
          </a:p>
        </p:txBody>
      </p:sp>
      <p:pic>
        <p:nvPicPr>
          <p:cNvPr id="8" name="Picture 6">
            <a:extLst>
              <a:ext uri="{FF2B5EF4-FFF2-40B4-BE49-F238E27FC236}">
                <a16:creationId xmlns:a16="http://schemas.microsoft.com/office/drawing/2014/main" id="{9E584483-4E08-4D78-AC70-AE19DA16CBD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67" r="3468" b="-1"/>
          <a:stretch/>
        </p:blipFill>
        <p:spPr>
          <a:xfrm>
            <a:off x="8854440" y="676847"/>
            <a:ext cx="3337560" cy="5413248"/>
          </a:xfrm>
          <a:prstGeom prst="rect">
            <a:avLst/>
          </a:prstGeom>
          <a:effectLst/>
        </p:spPr>
      </p:pic>
    </p:spTree>
    <p:extLst>
      <p:ext uri="{BB962C8B-B14F-4D97-AF65-F5344CB8AC3E}">
        <p14:creationId xmlns:p14="http://schemas.microsoft.com/office/powerpoint/2010/main" val="402254066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2B992E-BD96-4063-892A-EF45B8B8463C}"/>
              </a:ext>
            </a:extLst>
          </p:cNvPr>
          <p:cNvSpPr>
            <a:spLocks noGrp="1"/>
          </p:cNvSpPr>
          <p:nvPr>
            <p:ph type="body" sz="quarter" idx="13"/>
          </p:nvPr>
        </p:nvSpPr>
        <p:spPr>
          <a:xfrm>
            <a:off x="2424169" y="624496"/>
            <a:ext cx="8539742" cy="720725"/>
          </a:xfrm>
        </p:spPr>
        <p:txBody>
          <a:bodyPr>
            <a:normAutofit/>
          </a:bodyPr>
          <a:lstStyle/>
          <a:p>
            <a:r>
              <a:rPr lang="lv-LV" dirty="0"/>
              <a:t>Jaunais E-lietas portāls</a:t>
            </a:r>
            <a:endParaRPr lang="lv-LV" b="1" dirty="0"/>
          </a:p>
          <a:p>
            <a:endParaRPr lang="lv-LV" dirty="0"/>
          </a:p>
        </p:txBody>
      </p:sp>
      <p:sp>
        <p:nvSpPr>
          <p:cNvPr id="4" name="Date Placeholder 3">
            <a:extLst>
              <a:ext uri="{FF2B5EF4-FFF2-40B4-BE49-F238E27FC236}">
                <a16:creationId xmlns:a16="http://schemas.microsoft.com/office/drawing/2014/main" id="{7E8E1C94-9136-4B09-BF86-1C8FFFD3F8BF}"/>
              </a:ext>
            </a:extLst>
          </p:cNvPr>
          <p:cNvSpPr>
            <a:spLocks noGrp="1"/>
          </p:cNvSpPr>
          <p:nvPr>
            <p:ph type="dt" sz="half" idx="10"/>
          </p:nvPr>
        </p:nvSpPr>
        <p:spPr/>
        <p:txBody>
          <a:bodyPr/>
          <a:lstStyle/>
          <a:p>
            <a:r>
              <a:rPr lang="lv-LV" dirty="0"/>
              <a:t>06.08.2021</a:t>
            </a:r>
          </a:p>
        </p:txBody>
      </p:sp>
      <p:sp>
        <p:nvSpPr>
          <p:cNvPr id="6" name="Slide Number Placeholder 5">
            <a:extLst>
              <a:ext uri="{FF2B5EF4-FFF2-40B4-BE49-F238E27FC236}">
                <a16:creationId xmlns:a16="http://schemas.microsoft.com/office/drawing/2014/main" id="{BEB6018D-3062-4B3D-8B10-BE92166E6382}"/>
              </a:ext>
            </a:extLst>
          </p:cNvPr>
          <p:cNvSpPr>
            <a:spLocks noGrp="1"/>
          </p:cNvSpPr>
          <p:nvPr>
            <p:ph type="sldNum" sz="quarter" idx="12"/>
          </p:nvPr>
        </p:nvSpPr>
        <p:spPr/>
        <p:txBody>
          <a:bodyPr/>
          <a:lstStyle/>
          <a:p>
            <a:fld id="{C1691FF6-0B88-403F-B4E7-6AA82F4F110A}" type="slidenum">
              <a:rPr lang="lv-LV" smtClean="0"/>
              <a:pPr/>
              <a:t>11</a:t>
            </a:fld>
            <a:endParaRPr lang="lv-LV"/>
          </a:p>
        </p:txBody>
      </p:sp>
      <p:sp>
        <p:nvSpPr>
          <p:cNvPr id="7" name="Footer Placeholder 4">
            <a:extLst>
              <a:ext uri="{FF2B5EF4-FFF2-40B4-BE49-F238E27FC236}">
                <a16:creationId xmlns:a16="http://schemas.microsoft.com/office/drawing/2014/main" id="{95A6FEEF-78A8-4777-971C-01971BD058AD}"/>
              </a:ext>
            </a:extLst>
          </p:cNvPr>
          <p:cNvSpPr>
            <a:spLocks noGrp="1"/>
          </p:cNvSpPr>
          <p:nvPr>
            <p:ph type="ftr" sz="quarter" idx="11"/>
          </p:nvPr>
        </p:nvSpPr>
        <p:spPr>
          <a:xfrm>
            <a:off x="6883400" y="6233503"/>
            <a:ext cx="4114800" cy="365125"/>
          </a:xfrm>
        </p:spPr>
        <p:txBody>
          <a:bodyPr/>
          <a:lstStyle/>
          <a:p>
            <a:r>
              <a:rPr lang="lv-LV" dirty="0"/>
              <a:t>Tiesu administrācijas loma tiesu e-pakalpojumu attīstībā</a:t>
            </a:r>
          </a:p>
        </p:txBody>
      </p:sp>
      <p:sp>
        <p:nvSpPr>
          <p:cNvPr id="13" name="Text Placeholder 2">
            <a:extLst>
              <a:ext uri="{FF2B5EF4-FFF2-40B4-BE49-F238E27FC236}">
                <a16:creationId xmlns:a16="http://schemas.microsoft.com/office/drawing/2014/main" id="{470A4CE1-800F-4DEC-B3C9-56EE2D438198}"/>
              </a:ext>
            </a:extLst>
          </p:cNvPr>
          <p:cNvSpPr txBox="1">
            <a:spLocks/>
          </p:cNvSpPr>
          <p:nvPr/>
        </p:nvSpPr>
        <p:spPr>
          <a:xfrm>
            <a:off x="494507" y="2122976"/>
            <a:ext cx="8164512" cy="318770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lv-LV" sz="1900" dirty="0"/>
              <a:t>Tiesu lieta</a:t>
            </a:r>
          </a:p>
          <a:p>
            <a:pPr marL="285750" indent="-285750">
              <a:buFont typeface="Arial" panose="020B0604020202020204" pitchFamily="34" charset="0"/>
              <a:buChar char="•"/>
            </a:pPr>
            <a:r>
              <a:rPr lang="lv-LV" sz="1900" dirty="0"/>
              <a:t>Prokuratūras lieta – </a:t>
            </a:r>
            <a:r>
              <a:rPr lang="lv-LV" sz="1900" dirty="0">
                <a:solidFill>
                  <a:srgbClr val="C00000"/>
                </a:solidFill>
              </a:rPr>
              <a:t>jauns</a:t>
            </a:r>
          </a:p>
          <a:p>
            <a:pPr marL="285750" indent="-285750">
              <a:buFont typeface="Arial" panose="020B0604020202020204" pitchFamily="34" charset="0"/>
              <a:buChar char="•"/>
            </a:pPr>
            <a:r>
              <a:rPr lang="lv-LV" sz="1900" dirty="0"/>
              <a:t>Probācijas lieta - </a:t>
            </a:r>
            <a:r>
              <a:rPr lang="lv-LV" sz="1900" dirty="0">
                <a:solidFill>
                  <a:srgbClr val="C00000"/>
                </a:solidFill>
              </a:rPr>
              <a:t>jauns</a:t>
            </a:r>
          </a:p>
          <a:p>
            <a:pPr marL="285750" indent="-285750">
              <a:buFont typeface="Arial" panose="020B0604020202020204" pitchFamily="34" charset="0"/>
              <a:buChar char="•"/>
            </a:pPr>
            <a:r>
              <a:rPr lang="lv-LV" sz="1900" dirty="0"/>
              <a:t>Papildināta E-veidlapu iesniegšana</a:t>
            </a:r>
          </a:p>
          <a:p>
            <a:pPr marL="285750" indent="-285750">
              <a:buFont typeface="Arial" panose="020B0604020202020204" pitchFamily="34" charset="0"/>
              <a:buChar char="•"/>
            </a:pPr>
            <a:r>
              <a:rPr lang="lv-LV" sz="1900" dirty="0"/>
              <a:t>Datu aktualizācija notiek tiešsaistē – </a:t>
            </a:r>
            <a:r>
              <a:rPr lang="lv-LV" sz="1900" dirty="0">
                <a:solidFill>
                  <a:srgbClr val="C00000"/>
                </a:solidFill>
              </a:rPr>
              <a:t>jauns</a:t>
            </a:r>
          </a:p>
          <a:p>
            <a:pPr marL="285750" indent="-285750">
              <a:buFont typeface="Arial" panose="020B0604020202020204" pitchFamily="34" charset="0"/>
              <a:buChar char="•"/>
            </a:pPr>
            <a:r>
              <a:rPr lang="lv-LV" sz="1900" dirty="0"/>
              <a:t>Ieslodzītā pārstāvja saziņa ar Ieslodzījuma vietu pārvaldi – </a:t>
            </a:r>
            <a:r>
              <a:rPr lang="lv-LV" sz="1900" dirty="0">
                <a:solidFill>
                  <a:srgbClr val="C00000"/>
                </a:solidFill>
              </a:rPr>
              <a:t>jauns</a:t>
            </a:r>
            <a:r>
              <a:rPr lang="lv-LV" sz="1900" dirty="0"/>
              <a:t> </a:t>
            </a:r>
          </a:p>
          <a:p>
            <a:pPr marL="285750" indent="-285750">
              <a:buFont typeface="Arial" panose="020B0604020202020204" pitchFamily="34" charset="0"/>
              <a:buChar char="•"/>
            </a:pPr>
            <a:r>
              <a:rPr lang="lv-LV" sz="1900" dirty="0"/>
              <a:t>Tiesu ekspertiem «Ekspertu darba vieta»– </a:t>
            </a:r>
            <a:r>
              <a:rPr lang="lv-LV" sz="1900" dirty="0">
                <a:solidFill>
                  <a:srgbClr val="C00000"/>
                </a:solidFill>
              </a:rPr>
              <a:t>jauns</a:t>
            </a:r>
            <a:endParaRPr lang="lv-LV" sz="1900" dirty="0"/>
          </a:p>
          <a:p>
            <a:endParaRPr lang="lv-LV" sz="1900" dirty="0"/>
          </a:p>
          <a:p>
            <a:pPr marL="285750" indent="-285750">
              <a:buFont typeface="Arial" panose="020B0604020202020204" pitchFamily="34" charset="0"/>
              <a:buChar char="•"/>
            </a:pPr>
            <a:endParaRPr lang="lv-LV" sz="1900" dirty="0"/>
          </a:p>
        </p:txBody>
      </p:sp>
      <p:pic>
        <p:nvPicPr>
          <p:cNvPr id="15" name="Picture 6">
            <a:extLst>
              <a:ext uri="{FF2B5EF4-FFF2-40B4-BE49-F238E27FC236}">
                <a16:creationId xmlns:a16="http://schemas.microsoft.com/office/drawing/2014/main" id="{597D3D11-E8FE-47AA-B63D-AF56598352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3467" r="3468" b="-1"/>
          <a:stretch/>
        </p:blipFill>
        <p:spPr>
          <a:xfrm>
            <a:off x="8854440" y="722376"/>
            <a:ext cx="3337560" cy="5413248"/>
          </a:xfrm>
          <a:prstGeom prst="rect">
            <a:avLst/>
          </a:prstGeom>
          <a:effectLst/>
        </p:spPr>
      </p:pic>
    </p:spTree>
    <p:extLst>
      <p:ext uri="{BB962C8B-B14F-4D97-AF65-F5344CB8AC3E}">
        <p14:creationId xmlns:p14="http://schemas.microsoft.com/office/powerpoint/2010/main" val="673394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8591F69D-5437-40AD-81B1-2AD094DE09DE}"/>
              </a:ext>
            </a:extLst>
          </p:cNvPr>
          <p:cNvSpPr>
            <a:spLocks noGrp="1"/>
          </p:cNvSpPr>
          <p:nvPr>
            <p:ph type="subTitle" idx="1"/>
          </p:nvPr>
        </p:nvSpPr>
        <p:spPr/>
        <p:txBody>
          <a:bodyPr>
            <a:normAutofit lnSpcReduction="10000"/>
          </a:bodyPr>
          <a:lstStyle/>
          <a:p>
            <a:r>
              <a:rPr lang="lv-LV" dirty="0"/>
              <a:t>Paldies par uzmanību!</a:t>
            </a:r>
          </a:p>
        </p:txBody>
      </p:sp>
      <p:sp>
        <p:nvSpPr>
          <p:cNvPr id="3" name="Date Placeholder 2">
            <a:extLst>
              <a:ext uri="{FF2B5EF4-FFF2-40B4-BE49-F238E27FC236}">
                <a16:creationId xmlns:a16="http://schemas.microsoft.com/office/drawing/2014/main" id="{2A12D659-E804-47CE-8AB6-75BBC33811FD}"/>
              </a:ext>
            </a:extLst>
          </p:cNvPr>
          <p:cNvSpPr>
            <a:spLocks noGrp="1"/>
          </p:cNvSpPr>
          <p:nvPr>
            <p:ph type="dt" sz="half" idx="10"/>
          </p:nvPr>
        </p:nvSpPr>
        <p:spPr/>
        <p:txBody>
          <a:bodyPr/>
          <a:lstStyle/>
          <a:p>
            <a:r>
              <a:rPr lang="lv-LV" dirty="0"/>
              <a:t>06.08.2021.</a:t>
            </a:r>
          </a:p>
        </p:txBody>
      </p:sp>
    </p:spTree>
    <p:extLst>
      <p:ext uri="{BB962C8B-B14F-4D97-AF65-F5344CB8AC3E}">
        <p14:creationId xmlns:p14="http://schemas.microsoft.com/office/powerpoint/2010/main" val="260965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2B992E-BD96-4063-892A-EF45B8B8463C}"/>
              </a:ext>
            </a:extLst>
          </p:cNvPr>
          <p:cNvSpPr>
            <a:spLocks noGrp="1"/>
          </p:cNvSpPr>
          <p:nvPr>
            <p:ph type="body" sz="quarter" idx="13"/>
          </p:nvPr>
        </p:nvSpPr>
        <p:spPr>
          <a:xfrm>
            <a:off x="2377440" y="728980"/>
            <a:ext cx="9039860" cy="1022350"/>
          </a:xfrm>
        </p:spPr>
        <p:txBody>
          <a:bodyPr>
            <a:normAutofit/>
          </a:bodyPr>
          <a:lstStyle/>
          <a:p>
            <a:r>
              <a:rPr lang="lv-LV" sz="3000" dirty="0"/>
              <a:t>Īss ieskats tiesu e-pakalpojumu attīstībā</a:t>
            </a:r>
          </a:p>
          <a:p>
            <a:endParaRPr lang="lv-LV" dirty="0"/>
          </a:p>
        </p:txBody>
      </p:sp>
      <p:sp>
        <p:nvSpPr>
          <p:cNvPr id="3" name="Text Placeholder 2">
            <a:extLst>
              <a:ext uri="{FF2B5EF4-FFF2-40B4-BE49-F238E27FC236}">
                <a16:creationId xmlns:a16="http://schemas.microsoft.com/office/drawing/2014/main" id="{77F406F9-DDE9-4A61-9E1E-8934A04134CA}"/>
              </a:ext>
            </a:extLst>
          </p:cNvPr>
          <p:cNvSpPr>
            <a:spLocks noGrp="1"/>
          </p:cNvSpPr>
          <p:nvPr>
            <p:ph type="body" sz="quarter" idx="14"/>
          </p:nvPr>
        </p:nvSpPr>
        <p:spPr>
          <a:xfrm>
            <a:off x="665163" y="1966596"/>
            <a:ext cx="7255828" cy="3651249"/>
          </a:xfrm>
        </p:spPr>
        <p:txBody>
          <a:bodyPr>
            <a:normAutofit/>
          </a:bodyPr>
          <a:lstStyle/>
          <a:p>
            <a:pPr marL="342900" indent="-342900">
              <a:buFont typeface="Arial" panose="020B0604020202020204" pitchFamily="34" charset="0"/>
              <a:buChar char="•"/>
            </a:pPr>
            <a:r>
              <a:rPr lang="lv-LV" sz="2500" b="1" dirty="0"/>
              <a:t>2013.g. uzlabotais portāls tiesas.lv</a:t>
            </a:r>
          </a:p>
          <a:p>
            <a:endParaRPr lang="lv-LV" sz="2500" b="1" dirty="0"/>
          </a:p>
          <a:p>
            <a:pPr marL="342900" indent="-342900">
              <a:buFont typeface="Arial" panose="020B0604020202020204" pitchFamily="34" charset="0"/>
              <a:buChar char="•"/>
            </a:pPr>
            <a:r>
              <a:rPr lang="lv-LV" sz="2500" b="1" dirty="0"/>
              <a:t>2016.g. izstrādāts jauns tiesu portāls manas.tiesas.lv</a:t>
            </a:r>
          </a:p>
          <a:p>
            <a:endParaRPr lang="lv-LV" sz="2500" b="1" dirty="0"/>
          </a:p>
          <a:p>
            <a:pPr marL="342900" indent="-342900">
              <a:buFont typeface="Arial" panose="020B0604020202020204" pitchFamily="34" charset="0"/>
              <a:buChar char="•"/>
            </a:pPr>
            <a:r>
              <a:rPr lang="lv-LV" sz="2500" b="1" dirty="0"/>
              <a:t>Šobrīd E-lietas programmas ietvaros tiek izstrādāts jauns tiesu portāls – E-lietas portāls.</a:t>
            </a:r>
          </a:p>
        </p:txBody>
      </p:sp>
      <p:sp>
        <p:nvSpPr>
          <p:cNvPr id="4" name="Date Placeholder 3">
            <a:extLst>
              <a:ext uri="{FF2B5EF4-FFF2-40B4-BE49-F238E27FC236}">
                <a16:creationId xmlns:a16="http://schemas.microsoft.com/office/drawing/2014/main" id="{7E8E1C94-9136-4B09-BF86-1C8FFFD3F8BF}"/>
              </a:ext>
            </a:extLst>
          </p:cNvPr>
          <p:cNvSpPr>
            <a:spLocks noGrp="1"/>
          </p:cNvSpPr>
          <p:nvPr>
            <p:ph type="dt" sz="half" idx="10"/>
          </p:nvPr>
        </p:nvSpPr>
        <p:spPr/>
        <p:txBody>
          <a:bodyPr/>
          <a:lstStyle/>
          <a:p>
            <a:r>
              <a:rPr lang="lv-LV" dirty="0"/>
              <a:t>06.08.2021</a:t>
            </a:r>
          </a:p>
        </p:txBody>
      </p:sp>
      <p:sp>
        <p:nvSpPr>
          <p:cNvPr id="6" name="Slide Number Placeholder 5">
            <a:extLst>
              <a:ext uri="{FF2B5EF4-FFF2-40B4-BE49-F238E27FC236}">
                <a16:creationId xmlns:a16="http://schemas.microsoft.com/office/drawing/2014/main" id="{BEB6018D-3062-4B3D-8B10-BE92166E6382}"/>
              </a:ext>
            </a:extLst>
          </p:cNvPr>
          <p:cNvSpPr>
            <a:spLocks noGrp="1"/>
          </p:cNvSpPr>
          <p:nvPr>
            <p:ph type="sldNum" sz="quarter" idx="12"/>
          </p:nvPr>
        </p:nvSpPr>
        <p:spPr/>
        <p:txBody>
          <a:bodyPr/>
          <a:lstStyle/>
          <a:p>
            <a:fld id="{C1691FF6-0B88-403F-B4E7-6AA82F4F110A}" type="slidenum">
              <a:rPr lang="lv-LV" smtClean="0"/>
              <a:pPr/>
              <a:t>2</a:t>
            </a:fld>
            <a:endParaRPr lang="lv-LV"/>
          </a:p>
        </p:txBody>
      </p:sp>
      <p:sp>
        <p:nvSpPr>
          <p:cNvPr id="7" name="Footer Placeholder 4">
            <a:extLst>
              <a:ext uri="{FF2B5EF4-FFF2-40B4-BE49-F238E27FC236}">
                <a16:creationId xmlns:a16="http://schemas.microsoft.com/office/drawing/2014/main" id="{77E66193-60AD-4919-AD82-DB10466047EE}"/>
              </a:ext>
            </a:extLst>
          </p:cNvPr>
          <p:cNvSpPr>
            <a:spLocks noGrp="1"/>
          </p:cNvSpPr>
          <p:nvPr>
            <p:ph type="ftr" sz="quarter" idx="11"/>
          </p:nvPr>
        </p:nvSpPr>
        <p:spPr>
          <a:xfrm>
            <a:off x="6883400" y="6233503"/>
            <a:ext cx="4114800" cy="365125"/>
          </a:xfrm>
        </p:spPr>
        <p:txBody>
          <a:bodyPr/>
          <a:lstStyle/>
          <a:p>
            <a:r>
              <a:rPr lang="lv-LV" dirty="0"/>
              <a:t>Tiesu administrācijas loma tiesu e-pakalpojumu attīstībā</a:t>
            </a:r>
          </a:p>
        </p:txBody>
      </p:sp>
      <p:pic>
        <p:nvPicPr>
          <p:cNvPr id="8" name="Attēls 7">
            <a:extLst>
              <a:ext uri="{FF2B5EF4-FFF2-40B4-BE49-F238E27FC236}">
                <a16:creationId xmlns:a16="http://schemas.microsoft.com/office/drawing/2014/main" id="{7E39894B-B020-4EBB-A9F3-078317545620}"/>
              </a:ext>
            </a:extLst>
          </p:cNvPr>
          <p:cNvPicPr>
            <a:picLocks noChangeAspect="1"/>
          </p:cNvPicPr>
          <p:nvPr/>
        </p:nvPicPr>
        <p:blipFill>
          <a:blip r:embed="rId3"/>
          <a:stretch>
            <a:fillRect/>
          </a:stretch>
        </p:blipFill>
        <p:spPr>
          <a:xfrm>
            <a:off x="7920991" y="1715769"/>
            <a:ext cx="4073101" cy="3902076"/>
          </a:xfrm>
          <a:prstGeom prst="rect">
            <a:avLst/>
          </a:prstGeom>
        </p:spPr>
      </p:pic>
    </p:spTree>
    <p:extLst>
      <p:ext uri="{BB962C8B-B14F-4D97-AF65-F5344CB8AC3E}">
        <p14:creationId xmlns:p14="http://schemas.microsoft.com/office/powerpoint/2010/main" val="19350513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2B992E-BD96-4063-892A-EF45B8B8463C}"/>
              </a:ext>
            </a:extLst>
          </p:cNvPr>
          <p:cNvSpPr>
            <a:spLocks noGrp="1"/>
          </p:cNvSpPr>
          <p:nvPr>
            <p:ph type="body" sz="quarter" idx="13"/>
          </p:nvPr>
        </p:nvSpPr>
        <p:spPr>
          <a:xfrm>
            <a:off x="2250259" y="620824"/>
            <a:ext cx="8986837" cy="1022350"/>
          </a:xfrm>
        </p:spPr>
        <p:txBody>
          <a:bodyPr/>
          <a:lstStyle/>
          <a:p>
            <a:r>
              <a:rPr lang="lv-LV" dirty="0"/>
              <a:t>Pieejamie tiesu e-pakalpojumi</a:t>
            </a:r>
          </a:p>
        </p:txBody>
      </p:sp>
      <p:sp>
        <p:nvSpPr>
          <p:cNvPr id="3" name="Text Placeholder 2">
            <a:extLst>
              <a:ext uri="{FF2B5EF4-FFF2-40B4-BE49-F238E27FC236}">
                <a16:creationId xmlns:a16="http://schemas.microsoft.com/office/drawing/2014/main" id="{77F406F9-DDE9-4A61-9E1E-8934A04134CA}"/>
              </a:ext>
            </a:extLst>
          </p:cNvPr>
          <p:cNvSpPr>
            <a:spLocks noGrp="1"/>
          </p:cNvSpPr>
          <p:nvPr>
            <p:ph type="body" sz="quarter" idx="14"/>
          </p:nvPr>
        </p:nvSpPr>
        <p:spPr>
          <a:xfrm>
            <a:off x="573905" y="2346523"/>
            <a:ext cx="5262516" cy="3033435"/>
          </a:xfrm>
        </p:spPr>
        <p:txBody>
          <a:bodyPr>
            <a:noAutofit/>
          </a:bodyPr>
          <a:lstStyle/>
          <a:p>
            <a:pPr marL="342900" indent="-342900">
              <a:buFont typeface="Arial" panose="020B0604020202020204" pitchFamily="34" charset="0"/>
              <a:buChar char="•"/>
            </a:pPr>
            <a:r>
              <a:rPr lang="lv-LV" dirty="0"/>
              <a:t>MANAS LIETAS (</a:t>
            </a:r>
            <a:r>
              <a:rPr lang="lv-LV" b="1" dirty="0"/>
              <a:t>TOP pakalpojums</a:t>
            </a:r>
            <a:r>
              <a:rPr lang="lv-LV" dirty="0"/>
              <a:t>)</a:t>
            </a:r>
          </a:p>
          <a:p>
            <a:pPr marL="342900" indent="-342900">
              <a:buFont typeface="Arial" panose="020B0604020202020204" pitchFamily="34" charset="0"/>
              <a:buChar char="•"/>
            </a:pPr>
            <a:r>
              <a:rPr lang="lv-LV" dirty="0"/>
              <a:t>E-VEIDLAPAS TIESAI</a:t>
            </a:r>
          </a:p>
          <a:p>
            <a:pPr marL="342900" indent="-342900">
              <a:buFont typeface="Arial" panose="020B0604020202020204" pitchFamily="34" charset="0"/>
              <a:buChar char="•"/>
            </a:pPr>
            <a:r>
              <a:rPr lang="lv-LV" dirty="0"/>
              <a:t>ADVOKĀTU KALENDĀRS</a:t>
            </a:r>
          </a:p>
          <a:p>
            <a:pPr marL="342900" indent="-342900">
              <a:buFont typeface="Arial" panose="020B0604020202020204" pitchFamily="34" charset="0"/>
              <a:buChar char="•"/>
            </a:pPr>
            <a:r>
              <a:rPr lang="lv-LV" dirty="0"/>
              <a:t>IESNIEGUMI TIESAI </a:t>
            </a:r>
          </a:p>
          <a:p>
            <a:pPr marL="342900" indent="-342900">
              <a:buFont typeface="Arial" panose="020B0604020202020204" pitchFamily="34" charset="0"/>
              <a:buChar char="•"/>
            </a:pPr>
            <a:r>
              <a:rPr lang="lv-LV" dirty="0"/>
              <a:t>TIESVEDĪBAS DATU MONITORINGS</a:t>
            </a:r>
          </a:p>
          <a:p>
            <a:pPr marL="342900" indent="-342900">
              <a:buFont typeface="Arial" panose="020B0604020202020204" pitchFamily="34" charset="0"/>
              <a:buChar char="•"/>
            </a:pPr>
            <a:r>
              <a:rPr lang="lv-LV" dirty="0"/>
              <a:t>TIESAS SĒŽU MONITORINGS</a:t>
            </a:r>
            <a:br>
              <a:rPr lang="lv-LV" dirty="0"/>
            </a:br>
            <a:r>
              <a:rPr lang="lv-LV" sz="1200" dirty="0"/>
              <a:t>(kopš 2020.g. decembra)</a:t>
            </a:r>
          </a:p>
          <a:p>
            <a:pPr marL="342900" indent="-342900" algn="just">
              <a:buFont typeface="Arial" panose="020B0604020202020204" pitchFamily="34" charset="0"/>
              <a:buChar char="•"/>
            </a:pPr>
            <a:endParaRPr lang="lv-LV" dirty="0"/>
          </a:p>
        </p:txBody>
      </p:sp>
      <p:sp>
        <p:nvSpPr>
          <p:cNvPr id="4" name="Date Placeholder 3">
            <a:extLst>
              <a:ext uri="{FF2B5EF4-FFF2-40B4-BE49-F238E27FC236}">
                <a16:creationId xmlns:a16="http://schemas.microsoft.com/office/drawing/2014/main" id="{7E8E1C94-9136-4B09-BF86-1C8FFFD3F8BF}"/>
              </a:ext>
            </a:extLst>
          </p:cNvPr>
          <p:cNvSpPr>
            <a:spLocks noGrp="1"/>
          </p:cNvSpPr>
          <p:nvPr>
            <p:ph type="dt" sz="half" idx="10"/>
          </p:nvPr>
        </p:nvSpPr>
        <p:spPr/>
        <p:txBody>
          <a:bodyPr/>
          <a:lstStyle/>
          <a:p>
            <a:r>
              <a:rPr lang="lv-LV" dirty="0"/>
              <a:t>06.08.2021</a:t>
            </a:r>
          </a:p>
        </p:txBody>
      </p:sp>
      <p:sp>
        <p:nvSpPr>
          <p:cNvPr id="6" name="Slide Number Placeholder 5">
            <a:extLst>
              <a:ext uri="{FF2B5EF4-FFF2-40B4-BE49-F238E27FC236}">
                <a16:creationId xmlns:a16="http://schemas.microsoft.com/office/drawing/2014/main" id="{BEB6018D-3062-4B3D-8B10-BE92166E6382}"/>
              </a:ext>
            </a:extLst>
          </p:cNvPr>
          <p:cNvSpPr>
            <a:spLocks noGrp="1"/>
          </p:cNvSpPr>
          <p:nvPr>
            <p:ph type="sldNum" sz="quarter" idx="12"/>
          </p:nvPr>
        </p:nvSpPr>
        <p:spPr/>
        <p:txBody>
          <a:bodyPr/>
          <a:lstStyle/>
          <a:p>
            <a:fld id="{C1691FF6-0B88-403F-B4E7-6AA82F4F110A}" type="slidenum">
              <a:rPr lang="lv-LV" smtClean="0"/>
              <a:pPr/>
              <a:t>3</a:t>
            </a:fld>
            <a:endParaRPr lang="lv-LV"/>
          </a:p>
        </p:txBody>
      </p:sp>
      <p:sp>
        <p:nvSpPr>
          <p:cNvPr id="7" name="Footer Placeholder 4">
            <a:extLst>
              <a:ext uri="{FF2B5EF4-FFF2-40B4-BE49-F238E27FC236}">
                <a16:creationId xmlns:a16="http://schemas.microsoft.com/office/drawing/2014/main" id="{60E6D835-1B9C-492C-AC50-A67E1556F590}"/>
              </a:ext>
            </a:extLst>
          </p:cNvPr>
          <p:cNvSpPr>
            <a:spLocks noGrp="1"/>
          </p:cNvSpPr>
          <p:nvPr>
            <p:ph type="ftr" sz="quarter" idx="11"/>
          </p:nvPr>
        </p:nvSpPr>
        <p:spPr>
          <a:xfrm>
            <a:off x="6883400" y="6233503"/>
            <a:ext cx="4114800" cy="365125"/>
          </a:xfrm>
        </p:spPr>
        <p:txBody>
          <a:bodyPr/>
          <a:lstStyle/>
          <a:p>
            <a:r>
              <a:rPr lang="lv-LV" dirty="0"/>
              <a:t>Tiesu administrācijas loma tiesu e-pakalpojumu attīstībā</a:t>
            </a:r>
          </a:p>
        </p:txBody>
      </p:sp>
      <p:sp>
        <p:nvSpPr>
          <p:cNvPr id="8" name="TextBox 7">
            <a:extLst>
              <a:ext uri="{FF2B5EF4-FFF2-40B4-BE49-F238E27FC236}">
                <a16:creationId xmlns:a16="http://schemas.microsoft.com/office/drawing/2014/main" id="{0192CD0B-C80F-4E01-99FD-9872DA39D5AD}"/>
              </a:ext>
            </a:extLst>
          </p:cNvPr>
          <p:cNvSpPr txBox="1"/>
          <p:nvPr/>
        </p:nvSpPr>
        <p:spPr>
          <a:xfrm>
            <a:off x="2250259" y="1216400"/>
            <a:ext cx="9262428" cy="369332"/>
          </a:xfrm>
          <a:prstGeom prst="rect">
            <a:avLst/>
          </a:prstGeom>
          <a:noFill/>
        </p:spPr>
        <p:txBody>
          <a:bodyPr wrap="square">
            <a:spAutoFit/>
          </a:bodyPr>
          <a:lstStyle/>
          <a:p>
            <a:pPr algn="just"/>
            <a:r>
              <a:rPr lang="lv-LV" b="1" dirty="0"/>
              <a:t>Pakalpojumi autorizētiem lietotājiem portālā manas.tiesas.lv</a:t>
            </a:r>
          </a:p>
        </p:txBody>
      </p:sp>
      <p:graphicFrame>
        <p:nvGraphicFramePr>
          <p:cNvPr id="10" name="Diagramma 9">
            <a:extLst>
              <a:ext uri="{FF2B5EF4-FFF2-40B4-BE49-F238E27FC236}">
                <a16:creationId xmlns:a16="http://schemas.microsoft.com/office/drawing/2014/main" id="{19E2482E-88FE-4D4B-A795-1DEFA7F01865}"/>
              </a:ext>
            </a:extLst>
          </p:cNvPr>
          <p:cNvGraphicFramePr>
            <a:graphicFrameLocks/>
          </p:cNvGraphicFramePr>
          <p:nvPr>
            <p:extLst>
              <p:ext uri="{D42A27DB-BD31-4B8C-83A1-F6EECF244321}">
                <p14:modId xmlns:p14="http://schemas.microsoft.com/office/powerpoint/2010/main" val="3509245202"/>
              </p:ext>
            </p:extLst>
          </p:nvPr>
        </p:nvGraphicFramePr>
        <p:xfrm>
          <a:off x="5836421" y="2069947"/>
          <a:ext cx="5400675" cy="393382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398612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2B992E-BD96-4063-892A-EF45B8B8463C}"/>
              </a:ext>
            </a:extLst>
          </p:cNvPr>
          <p:cNvSpPr>
            <a:spLocks noGrp="1"/>
          </p:cNvSpPr>
          <p:nvPr>
            <p:ph type="body" sz="quarter" idx="13"/>
          </p:nvPr>
        </p:nvSpPr>
        <p:spPr>
          <a:xfrm>
            <a:off x="2389981" y="637117"/>
            <a:ext cx="8986837" cy="1022350"/>
          </a:xfrm>
        </p:spPr>
        <p:txBody>
          <a:bodyPr/>
          <a:lstStyle/>
          <a:p>
            <a:r>
              <a:rPr lang="lv-LV" dirty="0"/>
              <a:t>Pieejamie tiesu e-pakalpojumi</a:t>
            </a:r>
          </a:p>
        </p:txBody>
      </p:sp>
      <p:sp>
        <p:nvSpPr>
          <p:cNvPr id="3" name="Text Placeholder 2">
            <a:extLst>
              <a:ext uri="{FF2B5EF4-FFF2-40B4-BE49-F238E27FC236}">
                <a16:creationId xmlns:a16="http://schemas.microsoft.com/office/drawing/2014/main" id="{77F406F9-DDE9-4A61-9E1E-8934A04134CA}"/>
              </a:ext>
            </a:extLst>
          </p:cNvPr>
          <p:cNvSpPr>
            <a:spLocks noGrp="1"/>
          </p:cNvSpPr>
          <p:nvPr>
            <p:ph type="body" sz="quarter" idx="14"/>
          </p:nvPr>
        </p:nvSpPr>
        <p:spPr>
          <a:xfrm>
            <a:off x="563585" y="2312485"/>
            <a:ext cx="6319815" cy="2728145"/>
          </a:xfrm>
        </p:spPr>
        <p:txBody>
          <a:bodyPr>
            <a:noAutofit/>
          </a:bodyPr>
          <a:lstStyle/>
          <a:p>
            <a:pPr marL="342900" indent="-342900">
              <a:buFont typeface="Arial" panose="020B0604020202020204" pitchFamily="34" charset="0"/>
              <a:buChar char="•"/>
            </a:pPr>
            <a:r>
              <a:rPr lang="lv-LV" dirty="0"/>
              <a:t>TIESVEDĪBAS GAITA (</a:t>
            </a:r>
            <a:r>
              <a:rPr lang="lv-LV" b="1" dirty="0"/>
              <a:t>TOP pakalpojums</a:t>
            </a:r>
            <a:r>
              <a:rPr lang="lv-LV" dirty="0"/>
              <a:t>)</a:t>
            </a:r>
          </a:p>
          <a:p>
            <a:pPr marL="342900" indent="-342900">
              <a:buFont typeface="Arial" panose="020B0604020202020204" pitchFamily="34" charset="0"/>
              <a:buChar char="•"/>
            </a:pPr>
            <a:r>
              <a:rPr lang="lv-LV" dirty="0"/>
              <a:t>TIESU KALENDĀRI (</a:t>
            </a:r>
            <a:r>
              <a:rPr lang="lv-LV" b="1" dirty="0"/>
              <a:t>TOP pakalpojums</a:t>
            </a:r>
            <a:r>
              <a:rPr lang="lv-LV" dirty="0"/>
              <a:t>)</a:t>
            </a:r>
          </a:p>
          <a:p>
            <a:pPr marL="342900" indent="-342900">
              <a:buFont typeface="Arial" panose="020B0604020202020204" pitchFamily="34" charset="0"/>
              <a:buChar char="•"/>
            </a:pPr>
            <a:r>
              <a:rPr lang="lv-LV" dirty="0"/>
              <a:t>ANONIMIZĒTI NOLĒMUMI</a:t>
            </a:r>
          </a:p>
          <a:p>
            <a:pPr marL="342900" indent="-342900">
              <a:buFont typeface="Arial" panose="020B0604020202020204" pitchFamily="34" charset="0"/>
              <a:buChar char="•"/>
            </a:pPr>
            <a:r>
              <a:rPr lang="lv-LV" dirty="0"/>
              <a:t>NODEVU KALKULATORS</a:t>
            </a:r>
          </a:p>
          <a:p>
            <a:pPr marL="342900" indent="-342900">
              <a:buFont typeface="Arial" panose="020B0604020202020204" pitchFamily="34" charset="0"/>
              <a:buChar char="•"/>
            </a:pPr>
            <a:r>
              <a:rPr lang="lv-LV" dirty="0"/>
              <a:t>ĀRPUSTIESAS CEĻVEDIS- </a:t>
            </a:r>
            <a:br>
              <a:rPr lang="lv-LV" dirty="0"/>
            </a:br>
            <a:r>
              <a:rPr lang="lv-LV" dirty="0"/>
              <a:t>Jauns pakalpojums</a:t>
            </a:r>
          </a:p>
          <a:p>
            <a:pPr marL="342900" indent="-342900">
              <a:buFont typeface="Arial" panose="020B0604020202020204" pitchFamily="34" charset="0"/>
              <a:buChar char="•"/>
            </a:pPr>
            <a:endParaRPr lang="lv-LV" dirty="0"/>
          </a:p>
          <a:p>
            <a:pPr marL="342900" indent="-342900">
              <a:buFont typeface="Arial" panose="020B0604020202020204" pitchFamily="34" charset="0"/>
              <a:buChar char="•"/>
            </a:pPr>
            <a:r>
              <a:rPr lang="lv-LV" dirty="0"/>
              <a:t>Portālā pieejama saite pārejai uz e-zemesgrāmatas e-pakalpojumiem</a:t>
            </a:r>
          </a:p>
        </p:txBody>
      </p:sp>
      <p:sp>
        <p:nvSpPr>
          <p:cNvPr id="4" name="Date Placeholder 3">
            <a:extLst>
              <a:ext uri="{FF2B5EF4-FFF2-40B4-BE49-F238E27FC236}">
                <a16:creationId xmlns:a16="http://schemas.microsoft.com/office/drawing/2014/main" id="{7E8E1C94-9136-4B09-BF86-1C8FFFD3F8BF}"/>
              </a:ext>
            </a:extLst>
          </p:cNvPr>
          <p:cNvSpPr>
            <a:spLocks noGrp="1"/>
          </p:cNvSpPr>
          <p:nvPr>
            <p:ph type="dt" sz="half" idx="10"/>
          </p:nvPr>
        </p:nvSpPr>
        <p:spPr/>
        <p:txBody>
          <a:bodyPr/>
          <a:lstStyle/>
          <a:p>
            <a:r>
              <a:rPr lang="lv-LV" dirty="0"/>
              <a:t>06.08.2021</a:t>
            </a:r>
          </a:p>
        </p:txBody>
      </p:sp>
      <p:sp>
        <p:nvSpPr>
          <p:cNvPr id="6" name="Slide Number Placeholder 5">
            <a:extLst>
              <a:ext uri="{FF2B5EF4-FFF2-40B4-BE49-F238E27FC236}">
                <a16:creationId xmlns:a16="http://schemas.microsoft.com/office/drawing/2014/main" id="{BEB6018D-3062-4B3D-8B10-BE92166E6382}"/>
              </a:ext>
            </a:extLst>
          </p:cNvPr>
          <p:cNvSpPr>
            <a:spLocks noGrp="1"/>
          </p:cNvSpPr>
          <p:nvPr>
            <p:ph type="sldNum" sz="quarter" idx="12"/>
          </p:nvPr>
        </p:nvSpPr>
        <p:spPr/>
        <p:txBody>
          <a:bodyPr/>
          <a:lstStyle/>
          <a:p>
            <a:fld id="{C1691FF6-0B88-403F-B4E7-6AA82F4F110A}" type="slidenum">
              <a:rPr lang="lv-LV" smtClean="0"/>
              <a:pPr/>
              <a:t>4</a:t>
            </a:fld>
            <a:endParaRPr lang="lv-LV"/>
          </a:p>
        </p:txBody>
      </p:sp>
      <p:sp>
        <p:nvSpPr>
          <p:cNvPr id="7" name="Footer Placeholder 4">
            <a:extLst>
              <a:ext uri="{FF2B5EF4-FFF2-40B4-BE49-F238E27FC236}">
                <a16:creationId xmlns:a16="http://schemas.microsoft.com/office/drawing/2014/main" id="{60E6D835-1B9C-492C-AC50-A67E1556F590}"/>
              </a:ext>
            </a:extLst>
          </p:cNvPr>
          <p:cNvSpPr>
            <a:spLocks noGrp="1"/>
          </p:cNvSpPr>
          <p:nvPr>
            <p:ph type="ftr" sz="quarter" idx="11"/>
          </p:nvPr>
        </p:nvSpPr>
        <p:spPr>
          <a:xfrm>
            <a:off x="6883400" y="6233503"/>
            <a:ext cx="4114800" cy="365125"/>
          </a:xfrm>
        </p:spPr>
        <p:txBody>
          <a:bodyPr/>
          <a:lstStyle/>
          <a:p>
            <a:r>
              <a:rPr lang="lv-LV" dirty="0"/>
              <a:t>Tiesu administrācijas loma tiesu e-pakalpojumu attīstībā</a:t>
            </a:r>
          </a:p>
        </p:txBody>
      </p:sp>
      <p:sp>
        <p:nvSpPr>
          <p:cNvPr id="9" name="TextBox 8">
            <a:extLst>
              <a:ext uri="{FF2B5EF4-FFF2-40B4-BE49-F238E27FC236}">
                <a16:creationId xmlns:a16="http://schemas.microsoft.com/office/drawing/2014/main" id="{217C9A48-48B4-4CE1-B08C-DCA4F84D9A9A}"/>
              </a:ext>
            </a:extLst>
          </p:cNvPr>
          <p:cNvSpPr txBox="1"/>
          <p:nvPr/>
        </p:nvSpPr>
        <p:spPr>
          <a:xfrm>
            <a:off x="2488247" y="1287727"/>
            <a:ext cx="9262428" cy="369332"/>
          </a:xfrm>
          <a:prstGeom prst="rect">
            <a:avLst/>
          </a:prstGeom>
          <a:noFill/>
        </p:spPr>
        <p:txBody>
          <a:bodyPr wrap="square">
            <a:spAutoFit/>
          </a:bodyPr>
          <a:lstStyle/>
          <a:p>
            <a:pPr algn="just"/>
            <a:r>
              <a:rPr lang="lv-LV" b="1" dirty="0"/>
              <a:t>Publiskie pakalpojumi portālā manas.tiesas.lv</a:t>
            </a:r>
          </a:p>
        </p:txBody>
      </p:sp>
      <p:graphicFrame>
        <p:nvGraphicFramePr>
          <p:cNvPr id="11" name="Diagramma 10">
            <a:extLst>
              <a:ext uri="{FF2B5EF4-FFF2-40B4-BE49-F238E27FC236}">
                <a16:creationId xmlns:a16="http://schemas.microsoft.com/office/drawing/2014/main" id="{15507E08-1814-4C8F-A264-06BF2914A7B2}"/>
              </a:ext>
            </a:extLst>
          </p:cNvPr>
          <p:cNvGraphicFramePr>
            <a:graphicFrameLocks/>
          </p:cNvGraphicFramePr>
          <p:nvPr>
            <p:extLst>
              <p:ext uri="{D42A27DB-BD31-4B8C-83A1-F6EECF244321}">
                <p14:modId xmlns:p14="http://schemas.microsoft.com/office/powerpoint/2010/main" val="3153845837"/>
              </p:ext>
            </p:extLst>
          </p:nvPr>
        </p:nvGraphicFramePr>
        <p:xfrm>
          <a:off x="6412230" y="2068830"/>
          <a:ext cx="5524500" cy="36210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57075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2B992E-BD96-4063-892A-EF45B8B8463C}"/>
              </a:ext>
            </a:extLst>
          </p:cNvPr>
          <p:cNvSpPr>
            <a:spLocks noGrp="1"/>
          </p:cNvSpPr>
          <p:nvPr>
            <p:ph type="body" sz="quarter" idx="13"/>
          </p:nvPr>
        </p:nvSpPr>
        <p:spPr>
          <a:xfrm>
            <a:off x="2409826" y="840313"/>
            <a:ext cx="9505950" cy="768349"/>
          </a:xfrm>
        </p:spPr>
        <p:txBody>
          <a:bodyPr>
            <a:normAutofit/>
          </a:bodyPr>
          <a:lstStyle/>
          <a:p>
            <a:r>
              <a:rPr lang="lv-LV" dirty="0" err="1"/>
              <a:t>Ārpustiesas</a:t>
            </a:r>
            <a:r>
              <a:rPr lang="lv-LV" dirty="0"/>
              <a:t> ceļveža scenāriji</a:t>
            </a:r>
          </a:p>
          <a:p>
            <a:endParaRPr lang="lv-LV" dirty="0"/>
          </a:p>
        </p:txBody>
      </p:sp>
      <p:sp>
        <p:nvSpPr>
          <p:cNvPr id="3" name="Text Placeholder 2">
            <a:extLst>
              <a:ext uri="{FF2B5EF4-FFF2-40B4-BE49-F238E27FC236}">
                <a16:creationId xmlns:a16="http://schemas.microsoft.com/office/drawing/2014/main" id="{77F406F9-DDE9-4A61-9E1E-8934A04134CA}"/>
              </a:ext>
            </a:extLst>
          </p:cNvPr>
          <p:cNvSpPr>
            <a:spLocks noGrp="1"/>
          </p:cNvSpPr>
          <p:nvPr>
            <p:ph type="body" sz="quarter" idx="14"/>
          </p:nvPr>
        </p:nvSpPr>
        <p:spPr>
          <a:xfrm>
            <a:off x="1308074" y="2080644"/>
            <a:ext cx="8388375" cy="3898900"/>
          </a:xfrm>
        </p:spPr>
        <p:txBody>
          <a:bodyPr>
            <a:normAutofit/>
          </a:bodyPr>
          <a:lstStyle/>
          <a:p>
            <a:r>
              <a:rPr lang="lv-LV" b="1" dirty="0"/>
              <a:t>Ģimenes tiesību jautājumi</a:t>
            </a:r>
          </a:p>
          <a:p>
            <a:pPr marL="342900" indent="-342900">
              <a:buFont typeface="Arial" panose="020B0604020202020204" pitchFamily="34" charset="0"/>
              <a:buChar char="•"/>
            </a:pPr>
            <a:r>
              <a:rPr lang="lv-LV" dirty="0"/>
              <a:t>Laulāto kopīgās mantas sadale šķiršanās gadījumā;</a:t>
            </a:r>
          </a:p>
          <a:p>
            <a:pPr marL="342900" indent="-342900">
              <a:buFont typeface="Arial" panose="020B0604020202020204" pitchFamily="34" charset="0"/>
              <a:buChar char="•"/>
            </a:pPr>
            <a:r>
              <a:rPr lang="lv-LV" dirty="0"/>
              <a:t>Laulības šķiršana;</a:t>
            </a:r>
          </a:p>
          <a:p>
            <a:pPr marL="342900" indent="-342900">
              <a:buFont typeface="Arial" panose="020B0604020202020204" pitchFamily="34" charset="0"/>
              <a:buChar char="•"/>
            </a:pPr>
            <a:r>
              <a:rPr lang="lv-LV" dirty="0"/>
              <a:t>Saskarsmes tiesības;</a:t>
            </a:r>
          </a:p>
          <a:p>
            <a:pPr marL="342900" indent="-342900">
              <a:buFont typeface="Arial" panose="020B0604020202020204" pitchFamily="34" charset="0"/>
              <a:buChar char="•"/>
            </a:pPr>
            <a:r>
              <a:rPr lang="lv-LV" dirty="0"/>
              <a:t>Uzturlīdzekļu piedziņa.</a:t>
            </a:r>
          </a:p>
          <a:p>
            <a:endParaRPr lang="lv-LV" dirty="0"/>
          </a:p>
          <a:p>
            <a:r>
              <a:rPr lang="lv-LV" b="1" dirty="0"/>
              <a:t>Īpašumu tiesību jautājumi</a:t>
            </a:r>
          </a:p>
          <a:p>
            <a:pPr marL="342900" indent="-342900">
              <a:buFont typeface="Arial" panose="020B0604020202020204" pitchFamily="34" charset="0"/>
              <a:buChar char="•"/>
            </a:pPr>
            <a:r>
              <a:rPr lang="lv-LV" dirty="0"/>
              <a:t>Kopīpašuma izbeigšana</a:t>
            </a:r>
          </a:p>
          <a:p>
            <a:endParaRPr lang="lv-LV" dirty="0"/>
          </a:p>
          <a:p>
            <a:endParaRPr lang="lv-LV" dirty="0"/>
          </a:p>
        </p:txBody>
      </p:sp>
      <p:sp>
        <p:nvSpPr>
          <p:cNvPr id="4" name="Date Placeholder 3">
            <a:extLst>
              <a:ext uri="{FF2B5EF4-FFF2-40B4-BE49-F238E27FC236}">
                <a16:creationId xmlns:a16="http://schemas.microsoft.com/office/drawing/2014/main" id="{7E8E1C94-9136-4B09-BF86-1C8FFFD3F8BF}"/>
              </a:ext>
            </a:extLst>
          </p:cNvPr>
          <p:cNvSpPr>
            <a:spLocks noGrp="1"/>
          </p:cNvSpPr>
          <p:nvPr>
            <p:ph type="dt" sz="half" idx="10"/>
          </p:nvPr>
        </p:nvSpPr>
        <p:spPr/>
        <p:txBody>
          <a:bodyPr/>
          <a:lstStyle/>
          <a:p>
            <a:r>
              <a:rPr lang="lv-LV" dirty="0"/>
              <a:t>06.08.2021</a:t>
            </a:r>
          </a:p>
        </p:txBody>
      </p:sp>
      <p:sp>
        <p:nvSpPr>
          <p:cNvPr id="6" name="Slide Number Placeholder 5">
            <a:extLst>
              <a:ext uri="{FF2B5EF4-FFF2-40B4-BE49-F238E27FC236}">
                <a16:creationId xmlns:a16="http://schemas.microsoft.com/office/drawing/2014/main" id="{BEB6018D-3062-4B3D-8B10-BE92166E6382}"/>
              </a:ext>
            </a:extLst>
          </p:cNvPr>
          <p:cNvSpPr>
            <a:spLocks noGrp="1"/>
          </p:cNvSpPr>
          <p:nvPr>
            <p:ph type="sldNum" sz="quarter" idx="12"/>
          </p:nvPr>
        </p:nvSpPr>
        <p:spPr/>
        <p:txBody>
          <a:bodyPr/>
          <a:lstStyle/>
          <a:p>
            <a:fld id="{C1691FF6-0B88-403F-B4E7-6AA82F4F110A}" type="slidenum">
              <a:rPr lang="lv-LV" smtClean="0"/>
              <a:pPr/>
              <a:t>5</a:t>
            </a:fld>
            <a:endParaRPr lang="lv-LV"/>
          </a:p>
        </p:txBody>
      </p:sp>
      <p:sp>
        <p:nvSpPr>
          <p:cNvPr id="7" name="Footer Placeholder 4">
            <a:extLst>
              <a:ext uri="{FF2B5EF4-FFF2-40B4-BE49-F238E27FC236}">
                <a16:creationId xmlns:a16="http://schemas.microsoft.com/office/drawing/2014/main" id="{D385F832-0136-4957-AB04-1E3B1FD3F96E}"/>
              </a:ext>
            </a:extLst>
          </p:cNvPr>
          <p:cNvSpPr>
            <a:spLocks noGrp="1"/>
          </p:cNvSpPr>
          <p:nvPr>
            <p:ph type="ftr" sz="quarter" idx="11"/>
          </p:nvPr>
        </p:nvSpPr>
        <p:spPr>
          <a:xfrm>
            <a:off x="6883400" y="6233503"/>
            <a:ext cx="4114800" cy="365125"/>
          </a:xfrm>
        </p:spPr>
        <p:txBody>
          <a:bodyPr/>
          <a:lstStyle/>
          <a:p>
            <a:r>
              <a:rPr lang="lv-LV" dirty="0"/>
              <a:t>Tiesu administrācijas loma tiesu e-pakalpojumu attīstībā</a:t>
            </a:r>
          </a:p>
        </p:txBody>
      </p:sp>
      <p:sp>
        <p:nvSpPr>
          <p:cNvPr id="8" name="Text Placeholder 1">
            <a:extLst>
              <a:ext uri="{FF2B5EF4-FFF2-40B4-BE49-F238E27FC236}">
                <a16:creationId xmlns:a16="http://schemas.microsoft.com/office/drawing/2014/main" id="{29FF4168-33F9-4007-8581-48020315C8B0}"/>
              </a:ext>
            </a:extLst>
          </p:cNvPr>
          <p:cNvSpPr txBox="1">
            <a:spLocks/>
          </p:cNvSpPr>
          <p:nvPr/>
        </p:nvSpPr>
        <p:spPr>
          <a:xfrm>
            <a:off x="5707063" y="3645919"/>
            <a:ext cx="6132512" cy="1164206"/>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lv-LV" sz="2000" dirty="0"/>
              <a:t>Lietotāju vidējais pakalpojuma novērtējums:</a:t>
            </a:r>
          </a:p>
          <a:p>
            <a:pPr algn="ctr"/>
            <a:r>
              <a:rPr lang="lv-LV" sz="2000" dirty="0"/>
              <a:t>4,5 (no 1-5)</a:t>
            </a:r>
          </a:p>
          <a:p>
            <a:pPr algn="ctr"/>
            <a:endParaRPr lang="lv-LV" sz="2000" dirty="0"/>
          </a:p>
        </p:txBody>
      </p:sp>
    </p:spTree>
    <p:extLst>
      <p:ext uri="{BB962C8B-B14F-4D97-AF65-F5344CB8AC3E}">
        <p14:creationId xmlns:p14="http://schemas.microsoft.com/office/powerpoint/2010/main" val="1458869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7F406F9-DDE9-4A61-9E1E-8934A04134CA}"/>
              </a:ext>
            </a:extLst>
          </p:cNvPr>
          <p:cNvSpPr>
            <a:spLocks noGrp="1"/>
          </p:cNvSpPr>
          <p:nvPr>
            <p:ph type="body" sz="quarter" idx="14"/>
          </p:nvPr>
        </p:nvSpPr>
        <p:spPr>
          <a:xfrm>
            <a:off x="189187" y="1770928"/>
            <a:ext cx="6203074" cy="4052458"/>
          </a:xfrm>
        </p:spPr>
        <p:txBody>
          <a:bodyPr>
            <a:normAutofit/>
          </a:bodyPr>
          <a:lstStyle/>
          <a:p>
            <a:r>
              <a:rPr lang="lv-LV" dirty="0"/>
              <a:t>Pakalpojums nodrošina lietas dalībniekiem piedalīties tiesas sēdē attālināti viņa izvēlētajā atrašanās vietā;</a:t>
            </a:r>
          </a:p>
          <a:p>
            <a:r>
              <a:rPr lang="lv-LV" b="1" dirty="0"/>
              <a:t>Nepieciešams: </a:t>
            </a:r>
            <a:r>
              <a:rPr lang="lv-LV" dirty="0"/>
              <a:t>ierīce ar interneta </a:t>
            </a:r>
            <a:r>
              <a:rPr lang="lv-LV" dirty="0" err="1"/>
              <a:t>pieslēgumu</a:t>
            </a:r>
            <a:r>
              <a:rPr lang="lv-LV" dirty="0"/>
              <a:t>, kamera, mikrofons, skaļrunis;</a:t>
            </a:r>
          </a:p>
          <a:p>
            <a:r>
              <a:rPr lang="lv-LV" b="1" dirty="0"/>
              <a:t>Kā tas notiek: </a:t>
            </a:r>
            <a:r>
              <a:rPr lang="lv-LV" dirty="0"/>
              <a:t>Dalībnieks lūdz piedalīties sēde attālināti un tiesa </a:t>
            </a:r>
            <a:r>
              <a:rPr lang="lv-LV" dirty="0" err="1"/>
              <a:t>nosūta</a:t>
            </a:r>
            <a:r>
              <a:rPr lang="lv-LV" dirty="0"/>
              <a:t> </a:t>
            </a:r>
            <a:r>
              <a:rPr lang="lv-LV" dirty="0" err="1"/>
              <a:t>pamacību</a:t>
            </a:r>
            <a:r>
              <a:rPr lang="lv-LV" dirty="0"/>
              <a:t>, instrukciju un piekļuves rekvizītus, tālāk jau lietas dalībnieks pieslēdzas tiesas atsūtītajai saitei ar piekļuves kodu un tiek pieslēgts videokonferencei (Cisco </a:t>
            </a:r>
            <a:r>
              <a:rPr lang="lv-LV" dirty="0" err="1"/>
              <a:t>Meeting</a:t>
            </a:r>
            <a:r>
              <a:rPr lang="lv-LV" dirty="0"/>
              <a:t> Server). </a:t>
            </a:r>
            <a:r>
              <a:rPr lang="lv-LV" dirty="0" err="1"/>
              <a:t>Viedierīcēm</a:t>
            </a:r>
            <a:r>
              <a:rPr lang="lv-LV" dirty="0"/>
              <a:t> pieejama aplikācija.</a:t>
            </a:r>
          </a:p>
          <a:p>
            <a:r>
              <a:rPr lang="en-US" dirty="0" err="1"/>
              <a:t>Pieejams</a:t>
            </a:r>
            <a:r>
              <a:rPr lang="en-US" dirty="0"/>
              <a:t> Apple store un android google play</a:t>
            </a:r>
            <a:endParaRPr lang="lv-LV" dirty="0"/>
          </a:p>
        </p:txBody>
      </p:sp>
      <p:sp>
        <p:nvSpPr>
          <p:cNvPr id="4" name="Date Placeholder 3">
            <a:extLst>
              <a:ext uri="{FF2B5EF4-FFF2-40B4-BE49-F238E27FC236}">
                <a16:creationId xmlns:a16="http://schemas.microsoft.com/office/drawing/2014/main" id="{7E8E1C94-9136-4B09-BF86-1C8FFFD3F8BF}"/>
              </a:ext>
            </a:extLst>
          </p:cNvPr>
          <p:cNvSpPr>
            <a:spLocks noGrp="1"/>
          </p:cNvSpPr>
          <p:nvPr>
            <p:ph type="dt" sz="half" idx="10"/>
          </p:nvPr>
        </p:nvSpPr>
        <p:spPr/>
        <p:txBody>
          <a:bodyPr/>
          <a:lstStyle/>
          <a:p>
            <a:r>
              <a:rPr lang="lv-LV" dirty="0"/>
              <a:t>06.08.2021</a:t>
            </a:r>
          </a:p>
        </p:txBody>
      </p:sp>
      <p:sp>
        <p:nvSpPr>
          <p:cNvPr id="6" name="Slide Number Placeholder 5">
            <a:extLst>
              <a:ext uri="{FF2B5EF4-FFF2-40B4-BE49-F238E27FC236}">
                <a16:creationId xmlns:a16="http://schemas.microsoft.com/office/drawing/2014/main" id="{BEB6018D-3062-4B3D-8B10-BE92166E6382}"/>
              </a:ext>
            </a:extLst>
          </p:cNvPr>
          <p:cNvSpPr>
            <a:spLocks noGrp="1"/>
          </p:cNvSpPr>
          <p:nvPr>
            <p:ph type="sldNum" sz="quarter" idx="12"/>
          </p:nvPr>
        </p:nvSpPr>
        <p:spPr/>
        <p:txBody>
          <a:bodyPr/>
          <a:lstStyle/>
          <a:p>
            <a:fld id="{C1691FF6-0B88-403F-B4E7-6AA82F4F110A}" type="slidenum">
              <a:rPr lang="lv-LV" smtClean="0"/>
              <a:pPr/>
              <a:t>6</a:t>
            </a:fld>
            <a:endParaRPr lang="lv-LV"/>
          </a:p>
        </p:txBody>
      </p:sp>
      <p:sp>
        <p:nvSpPr>
          <p:cNvPr id="7" name="Footer Placeholder 4">
            <a:extLst>
              <a:ext uri="{FF2B5EF4-FFF2-40B4-BE49-F238E27FC236}">
                <a16:creationId xmlns:a16="http://schemas.microsoft.com/office/drawing/2014/main" id="{D385F832-0136-4957-AB04-1E3B1FD3F96E}"/>
              </a:ext>
            </a:extLst>
          </p:cNvPr>
          <p:cNvSpPr>
            <a:spLocks noGrp="1"/>
          </p:cNvSpPr>
          <p:nvPr>
            <p:ph type="ftr" sz="quarter" idx="11"/>
          </p:nvPr>
        </p:nvSpPr>
        <p:spPr>
          <a:xfrm>
            <a:off x="6883400" y="6233503"/>
            <a:ext cx="4114800" cy="365125"/>
          </a:xfrm>
        </p:spPr>
        <p:txBody>
          <a:bodyPr/>
          <a:lstStyle/>
          <a:p>
            <a:r>
              <a:rPr lang="lv-LV" dirty="0"/>
              <a:t>Tiesu administrācijas loma tiesu e-pakalpojumu attīstībā</a:t>
            </a:r>
          </a:p>
        </p:txBody>
      </p:sp>
      <p:graphicFrame>
        <p:nvGraphicFramePr>
          <p:cNvPr id="12" name="Diagramma 11">
            <a:extLst>
              <a:ext uri="{FF2B5EF4-FFF2-40B4-BE49-F238E27FC236}">
                <a16:creationId xmlns:a16="http://schemas.microsoft.com/office/drawing/2014/main" id="{3DA7B49F-8CA5-4406-AF3B-407370F7D726}"/>
              </a:ext>
            </a:extLst>
          </p:cNvPr>
          <p:cNvGraphicFramePr>
            <a:graphicFrameLocks/>
          </p:cNvGraphicFramePr>
          <p:nvPr>
            <p:extLst>
              <p:ext uri="{D42A27DB-BD31-4B8C-83A1-F6EECF244321}">
                <p14:modId xmlns:p14="http://schemas.microsoft.com/office/powerpoint/2010/main" val="1912533863"/>
              </p:ext>
            </p:extLst>
          </p:nvPr>
        </p:nvGraphicFramePr>
        <p:xfrm>
          <a:off x="6392261" y="1626476"/>
          <a:ext cx="5475889" cy="3815255"/>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1">
            <a:extLst>
              <a:ext uri="{FF2B5EF4-FFF2-40B4-BE49-F238E27FC236}">
                <a16:creationId xmlns:a16="http://schemas.microsoft.com/office/drawing/2014/main" id="{E43A86F0-D3D0-4FBB-B1CC-F50EF881D0CB}"/>
              </a:ext>
            </a:extLst>
          </p:cNvPr>
          <p:cNvSpPr>
            <a:spLocks noGrp="1"/>
          </p:cNvSpPr>
          <p:nvPr>
            <p:ph type="body" sz="quarter" idx="13"/>
          </p:nvPr>
        </p:nvSpPr>
        <p:spPr>
          <a:xfrm>
            <a:off x="2484755" y="697062"/>
            <a:ext cx="9505950" cy="768349"/>
          </a:xfrm>
        </p:spPr>
        <p:txBody>
          <a:bodyPr>
            <a:normAutofit/>
          </a:bodyPr>
          <a:lstStyle/>
          <a:p>
            <a:r>
              <a:rPr lang="lv-LV" b="1" dirty="0"/>
              <a:t>Attālinātās tiesas sēdes</a:t>
            </a:r>
          </a:p>
        </p:txBody>
      </p:sp>
      <p:sp>
        <p:nvSpPr>
          <p:cNvPr id="11" name="Text Placeholder 1">
            <a:extLst>
              <a:ext uri="{FF2B5EF4-FFF2-40B4-BE49-F238E27FC236}">
                <a16:creationId xmlns:a16="http://schemas.microsoft.com/office/drawing/2014/main" id="{8B6FA43F-F7A1-4316-86C8-A94C244781F9}"/>
              </a:ext>
            </a:extLst>
          </p:cNvPr>
          <p:cNvSpPr txBox="1">
            <a:spLocks/>
          </p:cNvSpPr>
          <p:nvPr/>
        </p:nvSpPr>
        <p:spPr>
          <a:xfrm>
            <a:off x="7044887" y="1770928"/>
            <a:ext cx="4705788" cy="50471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sz="1800" b="0" dirty="0"/>
              <a:t>Attālināto tiesas sēžu skaits, 2020.g</a:t>
            </a:r>
          </a:p>
        </p:txBody>
      </p:sp>
    </p:spTree>
    <p:extLst>
      <p:ext uri="{BB962C8B-B14F-4D97-AF65-F5344CB8AC3E}">
        <p14:creationId xmlns:p14="http://schemas.microsoft.com/office/powerpoint/2010/main" val="8006313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2B992E-BD96-4063-892A-EF45B8B8463C}"/>
              </a:ext>
            </a:extLst>
          </p:cNvPr>
          <p:cNvSpPr>
            <a:spLocks noGrp="1"/>
          </p:cNvSpPr>
          <p:nvPr>
            <p:ph type="body" sz="quarter" idx="13"/>
          </p:nvPr>
        </p:nvSpPr>
        <p:spPr>
          <a:xfrm>
            <a:off x="512631" y="2196339"/>
            <a:ext cx="6928430" cy="658455"/>
          </a:xfrm>
        </p:spPr>
        <p:txBody>
          <a:bodyPr>
            <a:normAutofit/>
          </a:bodyPr>
          <a:lstStyle/>
          <a:p>
            <a:r>
              <a:rPr lang="lv-LV" sz="1600" b="1" dirty="0"/>
              <a:t>Pakalpojumi autorizētiem lietotājiem portālā zemesgramata.lv</a:t>
            </a:r>
          </a:p>
        </p:txBody>
      </p:sp>
      <p:sp>
        <p:nvSpPr>
          <p:cNvPr id="3" name="Text Placeholder 2">
            <a:extLst>
              <a:ext uri="{FF2B5EF4-FFF2-40B4-BE49-F238E27FC236}">
                <a16:creationId xmlns:a16="http://schemas.microsoft.com/office/drawing/2014/main" id="{77F406F9-DDE9-4A61-9E1E-8934A04134CA}"/>
              </a:ext>
            </a:extLst>
          </p:cNvPr>
          <p:cNvSpPr>
            <a:spLocks noGrp="1"/>
          </p:cNvSpPr>
          <p:nvPr>
            <p:ph type="body" sz="quarter" idx="14"/>
          </p:nvPr>
        </p:nvSpPr>
        <p:spPr>
          <a:xfrm>
            <a:off x="331974" y="2962071"/>
            <a:ext cx="7095117" cy="2398425"/>
          </a:xfrm>
        </p:spPr>
        <p:txBody>
          <a:bodyPr>
            <a:noAutofit/>
          </a:bodyPr>
          <a:lstStyle/>
          <a:p>
            <a:pPr marL="342900" indent="-342900" algn="just">
              <a:buFont typeface="Arial" panose="020B0604020202020204" pitchFamily="34" charset="0"/>
              <a:buChar char="•"/>
            </a:pPr>
            <a:r>
              <a:rPr lang="lv-LV" dirty="0"/>
              <a:t>MEKLĒT ĪPAŠUMU</a:t>
            </a:r>
          </a:p>
          <a:p>
            <a:pPr marL="342900" indent="-342900" algn="just">
              <a:buFont typeface="Arial" panose="020B0604020202020204" pitchFamily="34" charset="0"/>
              <a:buChar char="•"/>
            </a:pPr>
            <a:r>
              <a:rPr lang="lv-LV" dirty="0"/>
              <a:t>MANI DATI</a:t>
            </a:r>
          </a:p>
          <a:p>
            <a:pPr marL="342900" indent="-342900" algn="just">
              <a:buFont typeface="Arial" panose="020B0604020202020204" pitchFamily="34" charset="0"/>
              <a:buChar char="•"/>
            </a:pPr>
            <a:r>
              <a:rPr lang="lv-LV" dirty="0"/>
              <a:t>E-LŪGUMI</a:t>
            </a:r>
          </a:p>
          <a:p>
            <a:pPr marL="342900" indent="-342900" algn="just">
              <a:buFont typeface="Arial" panose="020B0604020202020204" pitchFamily="34" charset="0"/>
              <a:buChar char="•"/>
            </a:pPr>
            <a:r>
              <a:rPr lang="lv-LV" dirty="0"/>
              <a:t>PIEPRASĪT IZZIŅU PAR PIEDEROŠIEM ĪPAŠUMIEM </a:t>
            </a:r>
          </a:p>
          <a:p>
            <a:pPr marL="342900" indent="-342900" algn="just">
              <a:buFont typeface="Arial" panose="020B0604020202020204" pitchFamily="34" charset="0"/>
              <a:buChar char="•"/>
            </a:pPr>
            <a:r>
              <a:rPr lang="lv-LV" dirty="0"/>
              <a:t>PIETEIKT MANU ĪPAŠUMU UZRAUDZĪBU </a:t>
            </a:r>
          </a:p>
          <a:p>
            <a:pPr marL="342900" indent="-342900" algn="just">
              <a:buFont typeface="Arial" panose="020B0604020202020204" pitchFamily="34" charset="0"/>
              <a:buChar char="•"/>
            </a:pPr>
            <a:r>
              <a:rPr lang="lv-LV" dirty="0"/>
              <a:t>IESNIEGT PAPILDUS DOKUMENTUS</a:t>
            </a:r>
          </a:p>
        </p:txBody>
      </p:sp>
      <p:sp>
        <p:nvSpPr>
          <p:cNvPr id="4" name="Date Placeholder 3">
            <a:extLst>
              <a:ext uri="{FF2B5EF4-FFF2-40B4-BE49-F238E27FC236}">
                <a16:creationId xmlns:a16="http://schemas.microsoft.com/office/drawing/2014/main" id="{7E8E1C94-9136-4B09-BF86-1C8FFFD3F8BF}"/>
              </a:ext>
            </a:extLst>
          </p:cNvPr>
          <p:cNvSpPr>
            <a:spLocks noGrp="1"/>
          </p:cNvSpPr>
          <p:nvPr>
            <p:ph type="dt" sz="half" idx="10"/>
          </p:nvPr>
        </p:nvSpPr>
        <p:spPr/>
        <p:txBody>
          <a:bodyPr/>
          <a:lstStyle/>
          <a:p>
            <a:r>
              <a:rPr lang="lv-LV" dirty="0"/>
              <a:t>06.08.2021</a:t>
            </a:r>
          </a:p>
        </p:txBody>
      </p:sp>
      <p:sp>
        <p:nvSpPr>
          <p:cNvPr id="6" name="Slide Number Placeholder 5">
            <a:extLst>
              <a:ext uri="{FF2B5EF4-FFF2-40B4-BE49-F238E27FC236}">
                <a16:creationId xmlns:a16="http://schemas.microsoft.com/office/drawing/2014/main" id="{BEB6018D-3062-4B3D-8B10-BE92166E6382}"/>
              </a:ext>
            </a:extLst>
          </p:cNvPr>
          <p:cNvSpPr>
            <a:spLocks noGrp="1"/>
          </p:cNvSpPr>
          <p:nvPr>
            <p:ph type="sldNum" sz="quarter" idx="12"/>
          </p:nvPr>
        </p:nvSpPr>
        <p:spPr/>
        <p:txBody>
          <a:bodyPr/>
          <a:lstStyle/>
          <a:p>
            <a:fld id="{C1691FF6-0B88-403F-B4E7-6AA82F4F110A}" type="slidenum">
              <a:rPr lang="lv-LV" smtClean="0"/>
              <a:pPr/>
              <a:t>7</a:t>
            </a:fld>
            <a:endParaRPr lang="lv-LV"/>
          </a:p>
        </p:txBody>
      </p:sp>
      <p:sp>
        <p:nvSpPr>
          <p:cNvPr id="7" name="Footer Placeholder 4">
            <a:extLst>
              <a:ext uri="{FF2B5EF4-FFF2-40B4-BE49-F238E27FC236}">
                <a16:creationId xmlns:a16="http://schemas.microsoft.com/office/drawing/2014/main" id="{60E6D835-1B9C-492C-AC50-A67E1556F590}"/>
              </a:ext>
            </a:extLst>
          </p:cNvPr>
          <p:cNvSpPr>
            <a:spLocks noGrp="1"/>
          </p:cNvSpPr>
          <p:nvPr>
            <p:ph type="ftr" sz="quarter" idx="11"/>
          </p:nvPr>
        </p:nvSpPr>
        <p:spPr>
          <a:xfrm>
            <a:off x="6883400" y="6233503"/>
            <a:ext cx="4114800" cy="365125"/>
          </a:xfrm>
        </p:spPr>
        <p:txBody>
          <a:bodyPr/>
          <a:lstStyle/>
          <a:p>
            <a:r>
              <a:rPr lang="lv-LV" dirty="0"/>
              <a:t>Tiesu administrācijas loma tiesu e-pakalpojumu attīstībā</a:t>
            </a:r>
          </a:p>
        </p:txBody>
      </p:sp>
      <p:sp>
        <p:nvSpPr>
          <p:cNvPr id="8" name="Text Placeholder 1">
            <a:extLst>
              <a:ext uri="{FF2B5EF4-FFF2-40B4-BE49-F238E27FC236}">
                <a16:creationId xmlns:a16="http://schemas.microsoft.com/office/drawing/2014/main" id="{6ED9CF74-F5B7-49D7-8BD2-846ADF8ECF9C}"/>
              </a:ext>
            </a:extLst>
          </p:cNvPr>
          <p:cNvSpPr txBox="1">
            <a:spLocks/>
          </p:cNvSpPr>
          <p:nvPr/>
        </p:nvSpPr>
        <p:spPr>
          <a:xfrm>
            <a:off x="2361883" y="737485"/>
            <a:ext cx="9582467" cy="10223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Pieejamie zemesgrāmatu e-pakalpojumi</a:t>
            </a:r>
          </a:p>
        </p:txBody>
      </p:sp>
      <p:sp>
        <p:nvSpPr>
          <p:cNvPr id="9" name="Text Placeholder 2">
            <a:extLst>
              <a:ext uri="{FF2B5EF4-FFF2-40B4-BE49-F238E27FC236}">
                <a16:creationId xmlns:a16="http://schemas.microsoft.com/office/drawing/2014/main" id="{4F973EF7-98DE-4D67-992C-86C1A3EFA5E7}"/>
              </a:ext>
            </a:extLst>
          </p:cNvPr>
          <p:cNvSpPr txBox="1">
            <a:spLocks/>
          </p:cNvSpPr>
          <p:nvPr/>
        </p:nvSpPr>
        <p:spPr>
          <a:xfrm>
            <a:off x="7427091" y="2962071"/>
            <a:ext cx="4990531" cy="1505749"/>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000" b="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lgn="just">
              <a:buFont typeface="Arial" panose="020B0604020202020204" pitchFamily="34" charset="0"/>
              <a:buChar char="•"/>
            </a:pPr>
            <a:r>
              <a:rPr lang="lv-LV" dirty="0"/>
              <a:t>VIRTUĀLAIS ASISTENTS JUSTS</a:t>
            </a:r>
          </a:p>
          <a:p>
            <a:pPr marL="342900" indent="-342900" algn="just">
              <a:buFont typeface="Arial" panose="020B0604020202020204" pitchFamily="34" charset="0"/>
              <a:buChar char="•"/>
            </a:pPr>
            <a:r>
              <a:rPr lang="lv-LV" dirty="0"/>
              <a:t>IZSEKOŠANAS KODS</a:t>
            </a:r>
          </a:p>
          <a:p>
            <a:pPr marL="342900" indent="-342900" algn="just">
              <a:buFont typeface="Arial" panose="020B0604020202020204" pitchFamily="34" charset="0"/>
              <a:buChar char="•"/>
            </a:pPr>
            <a:r>
              <a:rPr lang="lv-LV" dirty="0"/>
              <a:t>NODEVU KALKULATORS</a:t>
            </a:r>
          </a:p>
          <a:p>
            <a:pPr marL="342900" indent="-342900" algn="just">
              <a:buFont typeface="Arial" panose="020B0604020202020204" pitchFamily="34" charset="0"/>
              <a:buChar char="•"/>
            </a:pPr>
            <a:r>
              <a:rPr lang="lv-LV" dirty="0"/>
              <a:t>STATISTIKA</a:t>
            </a:r>
          </a:p>
        </p:txBody>
      </p:sp>
      <p:sp>
        <p:nvSpPr>
          <p:cNvPr id="10" name="TextBox 9">
            <a:extLst>
              <a:ext uri="{FF2B5EF4-FFF2-40B4-BE49-F238E27FC236}">
                <a16:creationId xmlns:a16="http://schemas.microsoft.com/office/drawing/2014/main" id="{4545E39B-F862-4AA7-AD97-0C596A272EE5}"/>
              </a:ext>
            </a:extLst>
          </p:cNvPr>
          <p:cNvSpPr txBox="1"/>
          <p:nvPr/>
        </p:nvSpPr>
        <p:spPr>
          <a:xfrm>
            <a:off x="7607748" y="2196339"/>
            <a:ext cx="4823844" cy="584775"/>
          </a:xfrm>
          <a:prstGeom prst="rect">
            <a:avLst/>
          </a:prstGeom>
          <a:noFill/>
        </p:spPr>
        <p:txBody>
          <a:bodyPr wrap="square">
            <a:spAutoFit/>
          </a:bodyPr>
          <a:lstStyle/>
          <a:p>
            <a:r>
              <a:rPr lang="lv-LV" sz="1600" b="1" dirty="0"/>
              <a:t>Publiskie pakalpojumi portālā </a:t>
            </a:r>
          </a:p>
          <a:p>
            <a:r>
              <a:rPr lang="lv-LV" sz="1600" b="1" dirty="0"/>
              <a:t>zemesgramata.lv</a:t>
            </a:r>
          </a:p>
        </p:txBody>
      </p:sp>
    </p:spTree>
    <p:extLst>
      <p:ext uri="{BB962C8B-B14F-4D97-AF65-F5344CB8AC3E}">
        <p14:creationId xmlns:p14="http://schemas.microsoft.com/office/powerpoint/2010/main" val="37869920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2B992E-BD96-4063-892A-EF45B8B8463C}"/>
              </a:ext>
            </a:extLst>
          </p:cNvPr>
          <p:cNvSpPr>
            <a:spLocks noGrp="1"/>
          </p:cNvSpPr>
          <p:nvPr>
            <p:ph type="body" sz="quarter" idx="13"/>
          </p:nvPr>
        </p:nvSpPr>
        <p:spPr>
          <a:xfrm>
            <a:off x="2335371" y="1379540"/>
            <a:ext cx="8730242" cy="802290"/>
          </a:xfrm>
        </p:spPr>
        <p:txBody>
          <a:bodyPr>
            <a:normAutofit/>
          </a:bodyPr>
          <a:lstStyle/>
          <a:p>
            <a:pPr algn="ctr"/>
            <a:r>
              <a:rPr lang="lv-LV" sz="2000" dirty="0"/>
              <a:t>Zemesgramata.lv p</a:t>
            </a:r>
            <a:r>
              <a:rPr lang="lv-LV" sz="2000" b="1" dirty="0"/>
              <a:t>akalpojuma «Mani dati» </a:t>
            </a:r>
          </a:p>
          <a:p>
            <a:pPr algn="ctr"/>
            <a:r>
              <a:rPr lang="lv-LV" sz="2000" b="1" dirty="0"/>
              <a:t>izmantošanas statistika</a:t>
            </a:r>
          </a:p>
        </p:txBody>
      </p:sp>
      <p:sp>
        <p:nvSpPr>
          <p:cNvPr id="4" name="Date Placeholder 3">
            <a:extLst>
              <a:ext uri="{FF2B5EF4-FFF2-40B4-BE49-F238E27FC236}">
                <a16:creationId xmlns:a16="http://schemas.microsoft.com/office/drawing/2014/main" id="{7E8E1C94-9136-4B09-BF86-1C8FFFD3F8BF}"/>
              </a:ext>
            </a:extLst>
          </p:cNvPr>
          <p:cNvSpPr>
            <a:spLocks noGrp="1"/>
          </p:cNvSpPr>
          <p:nvPr>
            <p:ph type="dt" sz="half" idx="10"/>
          </p:nvPr>
        </p:nvSpPr>
        <p:spPr/>
        <p:txBody>
          <a:bodyPr/>
          <a:lstStyle/>
          <a:p>
            <a:r>
              <a:rPr lang="lv-LV" dirty="0"/>
              <a:t>06.08.2021</a:t>
            </a:r>
          </a:p>
        </p:txBody>
      </p:sp>
      <p:sp>
        <p:nvSpPr>
          <p:cNvPr id="6" name="Slide Number Placeholder 5">
            <a:extLst>
              <a:ext uri="{FF2B5EF4-FFF2-40B4-BE49-F238E27FC236}">
                <a16:creationId xmlns:a16="http://schemas.microsoft.com/office/drawing/2014/main" id="{BEB6018D-3062-4B3D-8B10-BE92166E6382}"/>
              </a:ext>
            </a:extLst>
          </p:cNvPr>
          <p:cNvSpPr>
            <a:spLocks noGrp="1"/>
          </p:cNvSpPr>
          <p:nvPr>
            <p:ph type="sldNum" sz="quarter" idx="12"/>
          </p:nvPr>
        </p:nvSpPr>
        <p:spPr/>
        <p:txBody>
          <a:bodyPr/>
          <a:lstStyle/>
          <a:p>
            <a:fld id="{C1691FF6-0B88-403F-B4E7-6AA82F4F110A}" type="slidenum">
              <a:rPr lang="lv-LV" smtClean="0"/>
              <a:pPr/>
              <a:t>8</a:t>
            </a:fld>
            <a:endParaRPr lang="lv-LV"/>
          </a:p>
        </p:txBody>
      </p:sp>
      <p:sp>
        <p:nvSpPr>
          <p:cNvPr id="7" name="Footer Placeholder 4">
            <a:extLst>
              <a:ext uri="{FF2B5EF4-FFF2-40B4-BE49-F238E27FC236}">
                <a16:creationId xmlns:a16="http://schemas.microsoft.com/office/drawing/2014/main" id="{60E6D835-1B9C-492C-AC50-A67E1556F590}"/>
              </a:ext>
            </a:extLst>
          </p:cNvPr>
          <p:cNvSpPr>
            <a:spLocks noGrp="1"/>
          </p:cNvSpPr>
          <p:nvPr>
            <p:ph type="ftr" sz="quarter" idx="11"/>
          </p:nvPr>
        </p:nvSpPr>
        <p:spPr>
          <a:xfrm>
            <a:off x="6883400" y="6233503"/>
            <a:ext cx="4114800" cy="365125"/>
          </a:xfrm>
        </p:spPr>
        <p:txBody>
          <a:bodyPr/>
          <a:lstStyle/>
          <a:p>
            <a:r>
              <a:rPr lang="lv-LV" dirty="0"/>
              <a:t>Tiesu administrācijas loma tiesu e-pakalpojumu attīstībā</a:t>
            </a:r>
          </a:p>
        </p:txBody>
      </p:sp>
      <p:sp>
        <p:nvSpPr>
          <p:cNvPr id="8" name="Text Placeholder 1">
            <a:extLst>
              <a:ext uri="{FF2B5EF4-FFF2-40B4-BE49-F238E27FC236}">
                <a16:creationId xmlns:a16="http://schemas.microsoft.com/office/drawing/2014/main" id="{6ED9CF74-F5B7-49D7-8BD2-846ADF8ECF9C}"/>
              </a:ext>
            </a:extLst>
          </p:cNvPr>
          <p:cNvSpPr txBox="1">
            <a:spLocks/>
          </p:cNvSpPr>
          <p:nvPr/>
        </p:nvSpPr>
        <p:spPr>
          <a:xfrm>
            <a:off x="2195616" y="545820"/>
            <a:ext cx="9703014" cy="63876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Pieejamie zemesgrāmatu e-pakalpojumi</a:t>
            </a:r>
          </a:p>
        </p:txBody>
      </p:sp>
      <p:graphicFrame>
        <p:nvGraphicFramePr>
          <p:cNvPr id="11" name="Diagramma 10">
            <a:extLst>
              <a:ext uri="{FF2B5EF4-FFF2-40B4-BE49-F238E27FC236}">
                <a16:creationId xmlns:a16="http://schemas.microsoft.com/office/drawing/2014/main" id="{3D609443-0080-40EF-AF5E-01EE9BDDF3CB}"/>
              </a:ext>
            </a:extLst>
          </p:cNvPr>
          <p:cNvGraphicFramePr>
            <a:graphicFrameLocks/>
          </p:cNvGraphicFramePr>
          <p:nvPr>
            <p:extLst>
              <p:ext uri="{D42A27DB-BD31-4B8C-83A1-F6EECF244321}">
                <p14:modId xmlns:p14="http://schemas.microsoft.com/office/powerpoint/2010/main" val="2430191395"/>
              </p:ext>
            </p:extLst>
          </p:nvPr>
        </p:nvGraphicFramePr>
        <p:xfrm>
          <a:off x="1688881" y="2181830"/>
          <a:ext cx="9516487" cy="349158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260174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392B992E-BD96-4063-892A-EF45B8B8463C}"/>
              </a:ext>
            </a:extLst>
          </p:cNvPr>
          <p:cNvSpPr>
            <a:spLocks noGrp="1"/>
          </p:cNvSpPr>
          <p:nvPr>
            <p:ph type="body" sz="quarter" idx="13"/>
          </p:nvPr>
        </p:nvSpPr>
        <p:spPr>
          <a:xfrm>
            <a:off x="443341" y="2107738"/>
            <a:ext cx="6928430" cy="658455"/>
          </a:xfrm>
        </p:spPr>
        <p:txBody>
          <a:bodyPr>
            <a:normAutofit/>
          </a:bodyPr>
          <a:lstStyle/>
          <a:p>
            <a:r>
              <a:rPr lang="lv-LV" sz="2000" b="1" dirty="0"/>
              <a:t>Pakalpojumi autorizētiem lietotājiem</a:t>
            </a:r>
          </a:p>
        </p:txBody>
      </p:sp>
      <p:sp>
        <p:nvSpPr>
          <p:cNvPr id="3" name="Text Placeholder 2">
            <a:extLst>
              <a:ext uri="{FF2B5EF4-FFF2-40B4-BE49-F238E27FC236}">
                <a16:creationId xmlns:a16="http://schemas.microsoft.com/office/drawing/2014/main" id="{77F406F9-DDE9-4A61-9E1E-8934A04134CA}"/>
              </a:ext>
            </a:extLst>
          </p:cNvPr>
          <p:cNvSpPr>
            <a:spLocks noGrp="1"/>
          </p:cNvSpPr>
          <p:nvPr>
            <p:ph type="body" sz="quarter" idx="14"/>
          </p:nvPr>
        </p:nvSpPr>
        <p:spPr>
          <a:xfrm>
            <a:off x="224686" y="2908108"/>
            <a:ext cx="6393933" cy="2398425"/>
          </a:xfrm>
        </p:spPr>
        <p:txBody>
          <a:bodyPr>
            <a:noAutofit/>
          </a:bodyPr>
          <a:lstStyle/>
          <a:p>
            <a:pPr marL="342900" indent="-342900" algn="just">
              <a:buFont typeface="Arial" panose="020B0604020202020204" pitchFamily="34" charset="0"/>
              <a:buChar char="•"/>
            </a:pPr>
            <a:r>
              <a:rPr lang="lv-LV" dirty="0"/>
              <a:t>PIETEIKŠANĀS DALĪBAI ELEKTRONISKI RĪKOTĀ IZSOLĒ</a:t>
            </a:r>
          </a:p>
          <a:p>
            <a:pPr marL="342900" indent="-342900" algn="just">
              <a:buFont typeface="Arial" panose="020B0604020202020204" pitchFamily="34" charset="0"/>
              <a:buChar char="•"/>
            </a:pPr>
            <a:r>
              <a:rPr lang="lv-LV" dirty="0"/>
              <a:t>IZSOLES AĢENTS</a:t>
            </a:r>
          </a:p>
          <a:p>
            <a:pPr marL="342900" indent="-342900" algn="just">
              <a:buFont typeface="Arial" panose="020B0604020202020204" pitchFamily="34" charset="0"/>
              <a:buChar char="•"/>
            </a:pPr>
            <a:r>
              <a:rPr lang="lv-LV" dirty="0"/>
              <a:t>IZSOLĒ NOTIKOŠO IZMAIŅU MONITORINGS</a:t>
            </a:r>
          </a:p>
          <a:p>
            <a:pPr marL="342900" indent="-342900" algn="just">
              <a:buFont typeface="Arial" panose="020B0604020202020204" pitchFamily="34" charset="0"/>
              <a:buChar char="•"/>
            </a:pPr>
            <a:r>
              <a:rPr lang="lv-LV" dirty="0"/>
              <a:t>IZSOĻU MONITORINGS </a:t>
            </a:r>
          </a:p>
          <a:p>
            <a:pPr marL="342900" indent="-342900" algn="just">
              <a:buFont typeface="Arial" panose="020B0604020202020204" pitchFamily="34" charset="0"/>
              <a:buChar char="•"/>
            </a:pPr>
            <a:r>
              <a:rPr lang="lv-LV" dirty="0"/>
              <a:t>IZPILDU LIETU MONITORINGS</a:t>
            </a:r>
          </a:p>
        </p:txBody>
      </p:sp>
      <p:sp>
        <p:nvSpPr>
          <p:cNvPr id="4" name="Date Placeholder 3">
            <a:extLst>
              <a:ext uri="{FF2B5EF4-FFF2-40B4-BE49-F238E27FC236}">
                <a16:creationId xmlns:a16="http://schemas.microsoft.com/office/drawing/2014/main" id="{7E8E1C94-9136-4B09-BF86-1C8FFFD3F8BF}"/>
              </a:ext>
            </a:extLst>
          </p:cNvPr>
          <p:cNvSpPr>
            <a:spLocks noGrp="1"/>
          </p:cNvSpPr>
          <p:nvPr>
            <p:ph type="dt" sz="half" idx="10"/>
          </p:nvPr>
        </p:nvSpPr>
        <p:spPr/>
        <p:txBody>
          <a:bodyPr/>
          <a:lstStyle/>
          <a:p>
            <a:r>
              <a:rPr lang="lv-LV" dirty="0"/>
              <a:t>06.08.2021</a:t>
            </a:r>
          </a:p>
        </p:txBody>
      </p:sp>
      <p:sp>
        <p:nvSpPr>
          <p:cNvPr id="6" name="Slide Number Placeholder 5">
            <a:extLst>
              <a:ext uri="{FF2B5EF4-FFF2-40B4-BE49-F238E27FC236}">
                <a16:creationId xmlns:a16="http://schemas.microsoft.com/office/drawing/2014/main" id="{BEB6018D-3062-4B3D-8B10-BE92166E6382}"/>
              </a:ext>
            </a:extLst>
          </p:cNvPr>
          <p:cNvSpPr>
            <a:spLocks noGrp="1"/>
          </p:cNvSpPr>
          <p:nvPr>
            <p:ph type="sldNum" sz="quarter" idx="12"/>
          </p:nvPr>
        </p:nvSpPr>
        <p:spPr/>
        <p:txBody>
          <a:bodyPr/>
          <a:lstStyle/>
          <a:p>
            <a:fld id="{C1691FF6-0B88-403F-B4E7-6AA82F4F110A}" type="slidenum">
              <a:rPr lang="lv-LV" smtClean="0"/>
              <a:pPr/>
              <a:t>9</a:t>
            </a:fld>
            <a:endParaRPr lang="lv-LV"/>
          </a:p>
        </p:txBody>
      </p:sp>
      <p:sp>
        <p:nvSpPr>
          <p:cNvPr id="7" name="Footer Placeholder 4">
            <a:extLst>
              <a:ext uri="{FF2B5EF4-FFF2-40B4-BE49-F238E27FC236}">
                <a16:creationId xmlns:a16="http://schemas.microsoft.com/office/drawing/2014/main" id="{60E6D835-1B9C-492C-AC50-A67E1556F590}"/>
              </a:ext>
            </a:extLst>
          </p:cNvPr>
          <p:cNvSpPr>
            <a:spLocks noGrp="1"/>
          </p:cNvSpPr>
          <p:nvPr>
            <p:ph type="ftr" sz="quarter" idx="11"/>
          </p:nvPr>
        </p:nvSpPr>
        <p:spPr>
          <a:xfrm>
            <a:off x="6883400" y="6233503"/>
            <a:ext cx="4114800" cy="365125"/>
          </a:xfrm>
        </p:spPr>
        <p:txBody>
          <a:bodyPr/>
          <a:lstStyle/>
          <a:p>
            <a:r>
              <a:rPr lang="lv-LV" dirty="0"/>
              <a:t>Tiesu administrācijas loma tiesu e-pakalpojumu attīstībā</a:t>
            </a:r>
          </a:p>
        </p:txBody>
      </p:sp>
      <p:sp>
        <p:nvSpPr>
          <p:cNvPr id="8" name="Text Placeholder 1">
            <a:extLst>
              <a:ext uri="{FF2B5EF4-FFF2-40B4-BE49-F238E27FC236}">
                <a16:creationId xmlns:a16="http://schemas.microsoft.com/office/drawing/2014/main" id="{6ED9CF74-F5B7-49D7-8BD2-846ADF8ECF9C}"/>
              </a:ext>
            </a:extLst>
          </p:cNvPr>
          <p:cNvSpPr txBox="1">
            <a:spLocks/>
          </p:cNvSpPr>
          <p:nvPr/>
        </p:nvSpPr>
        <p:spPr>
          <a:xfrm>
            <a:off x="2361882" y="366331"/>
            <a:ext cx="9582467" cy="102235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32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lv-LV" dirty="0"/>
              <a:t>E-izsoļu vietnes e-pakalpojumi</a:t>
            </a:r>
          </a:p>
        </p:txBody>
      </p:sp>
      <p:sp>
        <p:nvSpPr>
          <p:cNvPr id="12" name="TextBox 11">
            <a:extLst>
              <a:ext uri="{FF2B5EF4-FFF2-40B4-BE49-F238E27FC236}">
                <a16:creationId xmlns:a16="http://schemas.microsoft.com/office/drawing/2014/main" id="{2E6205DD-654D-429A-9049-8ABF43B993A6}"/>
              </a:ext>
            </a:extLst>
          </p:cNvPr>
          <p:cNvSpPr txBox="1"/>
          <p:nvPr/>
        </p:nvSpPr>
        <p:spPr>
          <a:xfrm>
            <a:off x="6527484" y="882298"/>
            <a:ext cx="5223191" cy="646331"/>
          </a:xfrm>
          <a:prstGeom prst="rect">
            <a:avLst/>
          </a:prstGeom>
          <a:noFill/>
        </p:spPr>
        <p:txBody>
          <a:bodyPr wrap="square">
            <a:spAutoFit/>
          </a:bodyPr>
          <a:lstStyle/>
          <a:p>
            <a:pPr marL="342900" indent="-342900" algn="just">
              <a:buFont typeface="Arial" panose="020B0604020202020204" pitchFamily="34" charset="0"/>
              <a:buChar char="•"/>
            </a:pPr>
            <a:r>
              <a:rPr lang="lv-LV" dirty="0"/>
              <a:t>300 aktīvas izsoles katru dienu</a:t>
            </a:r>
          </a:p>
          <a:p>
            <a:pPr marL="342900" indent="-342900" algn="just">
              <a:buFont typeface="Arial" panose="020B0604020202020204" pitchFamily="34" charset="0"/>
              <a:buChar char="•"/>
            </a:pPr>
            <a:r>
              <a:rPr lang="lv-LV" dirty="0"/>
              <a:t>Vietnes apmeklējums 800 000 mēnesī</a:t>
            </a:r>
          </a:p>
        </p:txBody>
      </p:sp>
      <p:graphicFrame>
        <p:nvGraphicFramePr>
          <p:cNvPr id="13" name="Diagramma 12">
            <a:extLst>
              <a:ext uri="{FF2B5EF4-FFF2-40B4-BE49-F238E27FC236}">
                <a16:creationId xmlns:a16="http://schemas.microsoft.com/office/drawing/2014/main" id="{143E485D-6AD6-4EA5-875C-EF85E748691A}"/>
              </a:ext>
            </a:extLst>
          </p:cNvPr>
          <p:cNvGraphicFramePr>
            <a:graphicFrameLocks/>
          </p:cNvGraphicFramePr>
          <p:nvPr>
            <p:extLst>
              <p:ext uri="{D42A27DB-BD31-4B8C-83A1-F6EECF244321}">
                <p14:modId xmlns:p14="http://schemas.microsoft.com/office/powerpoint/2010/main" val="3988587438"/>
              </p:ext>
            </p:extLst>
          </p:nvPr>
        </p:nvGraphicFramePr>
        <p:xfrm>
          <a:off x="6869497" y="2247686"/>
          <a:ext cx="5223191" cy="3818239"/>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Box 14">
            <a:extLst>
              <a:ext uri="{FF2B5EF4-FFF2-40B4-BE49-F238E27FC236}">
                <a16:creationId xmlns:a16="http://schemas.microsoft.com/office/drawing/2014/main" id="{B76F48D5-850C-4AAE-9DC3-8B0CE6973089}"/>
              </a:ext>
            </a:extLst>
          </p:cNvPr>
          <p:cNvSpPr txBox="1"/>
          <p:nvPr/>
        </p:nvSpPr>
        <p:spPr>
          <a:xfrm>
            <a:off x="7520110" y="1927567"/>
            <a:ext cx="4424239" cy="369332"/>
          </a:xfrm>
          <a:prstGeom prst="rect">
            <a:avLst/>
          </a:prstGeom>
          <a:noFill/>
        </p:spPr>
        <p:txBody>
          <a:bodyPr wrap="square">
            <a:spAutoFit/>
          </a:bodyPr>
          <a:lstStyle/>
          <a:p>
            <a:pPr algn="just"/>
            <a:r>
              <a:rPr lang="lv-LV" b="1" dirty="0"/>
              <a:t>Pieteikumu skaits E-izsolēm</a:t>
            </a:r>
          </a:p>
        </p:txBody>
      </p:sp>
    </p:spTree>
    <p:extLst>
      <p:ext uri="{BB962C8B-B14F-4D97-AF65-F5344CB8AC3E}">
        <p14:creationId xmlns:p14="http://schemas.microsoft.com/office/powerpoint/2010/main" val="1374866421"/>
      </p:ext>
    </p:extLst>
  </p:cSld>
  <p:clrMapOvr>
    <a:masterClrMapping/>
  </p:clrMapOvr>
</p:sld>
</file>

<file path=ppt/theme/theme1.xml><?xml version="1.0" encoding="utf-8"?>
<a:theme xmlns:a="http://schemas.openxmlformats.org/drawingml/2006/main" name="Office Theme">
  <a:themeElements>
    <a:clrScheme name="TA">
      <a:dk1>
        <a:srgbClr val="000000"/>
      </a:dk1>
      <a:lt1>
        <a:sysClr val="window" lastClr="FFFFFF"/>
      </a:lt1>
      <a:dk2>
        <a:srgbClr val="840B55"/>
      </a:dk2>
      <a:lt2>
        <a:srgbClr val="E7E6E6"/>
      </a:lt2>
      <a:accent1>
        <a:srgbClr val="840B55"/>
      </a:accent1>
      <a:accent2>
        <a:srgbClr val="934F6F"/>
      </a:accent2>
      <a:accent3>
        <a:srgbClr val="C490AA"/>
      </a:accent3>
      <a:accent4>
        <a:srgbClr val="D7B5C6"/>
      </a:accent4>
      <a:accent5>
        <a:srgbClr val="EBDAE2"/>
      </a:accent5>
      <a:accent6>
        <a:srgbClr val="FFFFFF"/>
      </a:accent6>
      <a:hlink>
        <a:srgbClr val="FFFFFF"/>
      </a:hlink>
      <a:folHlink>
        <a:srgbClr val="A5A5A5"/>
      </a:folHlink>
    </a:clrScheme>
    <a:fontScheme name="TA">
      <a:majorFont>
        <a:latin typeface="verdana bold"/>
        <a:ea typeface=""/>
        <a:cs typeface=""/>
      </a:majorFont>
      <a:minorFont>
        <a:latin typeface="verdan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6053</TotalTime>
  <Words>1848</Words>
  <Application>Microsoft Office PowerPoint</Application>
  <PresentationFormat>Platekrāna</PresentationFormat>
  <Paragraphs>165</Paragraphs>
  <Slides>12</Slides>
  <Notes>9</Notes>
  <HiddenSlides>0</HiddenSlides>
  <MMClips>0</MMClips>
  <ScaleCrop>false</ScaleCrop>
  <HeadingPairs>
    <vt:vector size="6" baseType="variant">
      <vt:variant>
        <vt:lpstr>Lietotie fonti</vt:lpstr>
      </vt:variant>
      <vt:variant>
        <vt:i4>4</vt:i4>
      </vt:variant>
      <vt:variant>
        <vt:lpstr>Dizains</vt:lpstr>
      </vt:variant>
      <vt:variant>
        <vt:i4>1</vt:i4>
      </vt:variant>
      <vt:variant>
        <vt:lpstr>Slaidu virsraksti</vt:lpstr>
      </vt:variant>
      <vt:variant>
        <vt:i4>12</vt:i4>
      </vt:variant>
    </vt:vector>
  </HeadingPairs>
  <TitlesOfParts>
    <vt:vector size="17" baseType="lpstr">
      <vt:lpstr>Arial</vt:lpstr>
      <vt:lpstr>Calibri</vt:lpstr>
      <vt:lpstr>verdana</vt:lpstr>
      <vt:lpstr>verdana bold</vt:lpstr>
      <vt:lpstr>Office Theme</vt:lpstr>
      <vt:lpstr>Tiesu administrācijas loma tiesu e-pakalpojumu attīstībā</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lpstr>PowerPoint prezentācija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Egija Ziedina</dc:creator>
  <cp:lastModifiedBy>Guntis Meisters</cp:lastModifiedBy>
  <cp:revision>85</cp:revision>
  <dcterms:created xsi:type="dcterms:W3CDTF">2021-07-20T11:01:24Z</dcterms:created>
  <dcterms:modified xsi:type="dcterms:W3CDTF">2021-08-06T07:49:39Z</dcterms:modified>
</cp:coreProperties>
</file>